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9" r:id="rId3"/>
    <p:sldId id="483" r:id="rId4"/>
    <p:sldId id="486" r:id="rId5"/>
    <p:sldId id="487" r:id="rId6"/>
    <p:sldId id="488" r:id="rId7"/>
    <p:sldId id="489" r:id="rId8"/>
    <p:sldId id="490" r:id="rId9"/>
    <p:sldId id="493" r:id="rId10"/>
    <p:sldId id="485" r:id="rId11"/>
    <p:sldId id="491" r:id="rId12"/>
    <p:sldId id="492" r:id="rId13"/>
    <p:sldId id="500" r:id="rId14"/>
    <p:sldId id="494" r:id="rId15"/>
    <p:sldId id="495" r:id="rId16"/>
    <p:sldId id="496" r:id="rId17"/>
    <p:sldId id="497" r:id="rId18"/>
    <p:sldId id="498" r:id="rId19"/>
    <p:sldId id="499" r:id="rId20"/>
    <p:sldId id="501" r:id="rId21"/>
    <p:sldId id="502" r:id="rId22"/>
    <p:sldId id="503" r:id="rId23"/>
    <p:sldId id="504" r:id="rId24"/>
    <p:sldId id="505" r:id="rId25"/>
    <p:sldId id="506" r:id="rId26"/>
    <p:sldId id="475" r:id="rId2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am" id="{E1C4C07F-9FA3-4EA2-A755-CEAAE1FCBF5E}">
          <p14:sldIdLst>
            <p14:sldId id="256"/>
            <p14:sldId id="269"/>
            <p14:sldId id="483"/>
            <p14:sldId id="486"/>
            <p14:sldId id="487"/>
            <p14:sldId id="488"/>
            <p14:sldId id="489"/>
            <p14:sldId id="490"/>
            <p14:sldId id="493"/>
            <p14:sldId id="485"/>
            <p14:sldId id="491"/>
            <p14:sldId id="492"/>
            <p14:sldId id="500"/>
            <p14:sldId id="494"/>
            <p14:sldId id="495"/>
            <p14:sldId id="496"/>
            <p14:sldId id="497"/>
            <p14:sldId id="498"/>
            <p14:sldId id="499"/>
            <p14:sldId id="501"/>
            <p14:sldId id="502"/>
            <p14:sldId id="503"/>
            <p14:sldId id="504"/>
            <p14:sldId id="505"/>
            <p14:sldId id="506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7BE"/>
    <a:srgbClr val="F79635"/>
    <a:srgbClr val="E9FD2F"/>
    <a:srgbClr val="D8D736"/>
    <a:srgbClr val="6BEE4C"/>
    <a:srgbClr val="1DFF83"/>
    <a:srgbClr val="22627D"/>
    <a:srgbClr val="496685"/>
    <a:srgbClr val="87841D"/>
    <a:srgbClr val="9BA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1308"/>
    </p:cViewPr>
  </p:sorterViewPr>
  <p:notesViewPr>
    <p:cSldViewPr snapToGrid="0">
      <p:cViewPr varScale="1">
        <p:scale>
          <a:sx n="78" d="100"/>
          <a:sy n="78" d="100"/>
        </p:scale>
        <p:origin x="385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r>
              <a:rPr lang="en-US" dirty="0"/>
              <a:t>Corpus Christi, TX </a:t>
            </a:r>
            <a:br>
              <a:rPr lang="en-US" dirty="0"/>
            </a:br>
            <a:r>
              <a:rPr lang="en-US" dirty="0"/>
              <a:t>UDC Updating Services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r>
              <a:rPr lang="en-US" dirty="0"/>
              <a:t>December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638253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r>
              <a:rPr lang="en-US" dirty="0"/>
              <a:t>Kendig Keast Collaborative | </a:t>
            </a:r>
            <a:r>
              <a:rPr lang="en-US" b="1" dirty="0"/>
              <a:t>enCode</a:t>
            </a:r>
            <a:r>
              <a:rPr lang="en-US" dirty="0"/>
              <a:t>Plus</a:t>
            </a:r>
          </a:p>
        </p:txBody>
      </p:sp>
    </p:spTree>
    <p:extLst>
      <p:ext uri="{BB962C8B-B14F-4D97-AF65-F5344CB8AC3E}">
        <p14:creationId xmlns:p14="http://schemas.microsoft.com/office/powerpoint/2010/main" val="3993118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3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fld id="{FBB9CDDF-9424-4A30-A5E7-EA8F885FF3B8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7" tIns="47418" rIns="94837" bIns="474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4" y="4620250"/>
            <a:ext cx="5850835" cy="3780800"/>
          </a:xfrm>
          <a:prstGeom prst="rect">
            <a:avLst/>
          </a:prstGeom>
        </p:spPr>
        <p:txBody>
          <a:bodyPr vert="horz" lIns="94837" tIns="47418" rIns="94837" bIns="474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4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3" y="9119174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r">
              <a:defRPr sz="1200"/>
            </a:lvl1pPr>
          </a:lstStyle>
          <a:p>
            <a:fld id="{2BB1C682-B107-4010-AAAA-8F15CA36F9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2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05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46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8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1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66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37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34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0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01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2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16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63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69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84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1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87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43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27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6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0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47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48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53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1C682-B107-4010-AAAA-8F15CA36F9A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7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56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corpus christi">
            <a:extLst>
              <a:ext uri="{FF2B5EF4-FFF2-40B4-BE49-F238E27FC236}">
                <a16:creationId xmlns:a16="http://schemas.microsoft.com/office/drawing/2014/main" id="{61C2EAFA-89AA-413D-BE9D-58985EFDEB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49668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9690" b="20794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5CAF82-16FD-4807-9026-05EAC505270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257300"/>
            <a:ext cx="10946424" cy="3971041"/>
          </a:xfrm>
        </p:spPr>
        <p:txBody>
          <a:bodyPr anchor="ctr"/>
          <a:lstStyle>
            <a:lvl1pPr marL="342900" indent="-342900">
              <a:buFont typeface="Wingdings" panose="05000000000000000000" pitchFamily="2" charset="2"/>
              <a:buChar char="§"/>
              <a:defRPr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  <a:lvl2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2pPr>
            <a:lvl3pPr marL="1200150" indent="-285750">
              <a:buFont typeface="Wingdings" panose="05000000000000000000" pitchFamily="2" charset="2"/>
              <a:buChar char="ü"/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3pPr>
            <a:lvl4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4pPr>
            <a:lvl5pPr>
              <a:defRPr cap="none" baseline="0"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2528" y="82923"/>
            <a:ext cx="1150111" cy="617020"/>
            <a:chOff x="5863568" y="5365595"/>
            <a:chExt cx="1954788" cy="10487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3568" y="5365595"/>
              <a:ext cx="1954788" cy="10487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17055" r="77531" b="19759"/>
            <a:stretch/>
          </p:blipFill>
          <p:spPr>
            <a:xfrm>
              <a:off x="6081129" y="5909524"/>
              <a:ext cx="363394" cy="372957"/>
            </a:xfrm>
            <a:prstGeom prst="rect">
              <a:avLst/>
            </a:prstGeom>
          </p:spPr>
        </p:pic>
      </p:grp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571499" y="360363"/>
            <a:ext cx="5389685" cy="712787"/>
          </a:xfrm>
        </p:spPr>
        <p:txBody>
          <a:bodyPr/>
          <a:lstStyle>
            <a:lvl1pPr marL="0" indent="0" algn="r">
              <a:buNone/>
              <a:defRPr lang="en-US" sz="2800" b="1" kern="1200" cap="small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5863568" y="360363"/>
            <a:ext cx="5654355" cy="712787"/>
          </a:xfrm>
        </p:spPr>
        <p:txBody>
          <a:bodyPr/>
          <a:lstStyle>
            <a:lvl1pPr marL="0" indent="0" algn="l">
              <a:buNone/>
              <a:defRPr lang="en-US" sz="2800" b="1" kern="1200" cap="sm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|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C7BF0-3950-44ED-BC74-CD223207E2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5657" y="12107"/>
            <a:ext cx="856343" cy="8711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42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6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5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8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corpus christi">
            <a:extLst>
              <a:ext uri="{FF2B5EF4-FFF2-40B4-BE49-F238E27FC236}">
                <a16:creationId xmlns:a16="http://schemas.microsoft.com/office/drawing/2014/main" id="{9A9F9AA0-509A-45BA-B047-5203D7A13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9690" b="20794"/>
          <a:stretch/>
        </p:blipFill>
        <p:spPr bwMode="auto">
          <a:xfrm>
            <a:off x="0" y="-9861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52" y="5126684"/>
            <a:ext cx="12163507" cy="821474"/>
          </a:xfrm>
          <a:solidFill>
            <a:srgbClr val="FFFFFF">
              <a:alpha val="5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2800" b="1" cap="small" dirty="0">
                <a:solidFill>
                  <a:srgbClr val="22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City of Corpus Christi, Texas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3847" y="160466"/>
            <a:ext cx="5921829" cy="668674"/>
          </a:xfrm>
          <a:solidFill>
            <a:schemeClr val="tx1">
              <a:alpha val="55000"/>
            </a:schemeClr>
          </a:solidFill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cap="small" dirty="0">
                <a:solidFill>
                  <a:srgbClr val="22627D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Adobe Gothic Std B" panose="020B0800000000000000" pitchFamily="34" charset="-128"/>
              </a:rPr>
              <a:t>UDC Evaluation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731657" y="6259286"/>
            <a:ext cx="2757714" cy="568713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 b="1" cap="small">
                <a:solidFill>
                  <a:srgbClr val="22627D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defRPr>
            </a:lvl1pPr>
            <a:lvl2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aseline="0"/>
            </a:lvl8pPr>
            <a:lvl9pPr indent="0" algn="ct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aseline="0"/>
            </a:lvl9pPr>
          </a:lstStyle>
          <a:p>
            <a:r>
              <a:rPr lang="en-US" sz="2000" dirty="0">
                <a:latin typeface="+mn-lt"/>
              </a:rPr>
              <a:t>March 20-21, 2019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5583" y="439811"/>
            <a:ext cx="3419867" cy="1698159"/>
            <a:chOff x="5863568" y="5365595"/>
            <a:chExt cx="1954788" cy="10487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3568" y="5365595"/>
              <a:ext cx="1954788" cy="104871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t="17055" r="77531" b="19759"/>
            <a:stretch/>
          </p:blipFill>
          <p:spPr>
            <a:xfrm>
              <a:off x="6081129" y="5909524"/>
              <a:ext cx="363394" cy="37295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08" y="1071145"/>
            <a:ext cx="1427692" cy="982252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936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4F580C-074A-452F-8FAB-C6F55803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42" y="957992"/>
            <a:ext cx="2829248" cy="36723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5D55B0-414C-4BEB-AD3D-157CCE8E5245}"/>
              </a:ext>
            </a:extLst>
          </p:cNvPr>
          <p:cNvSpPr/>
          <p:nvPr/>
        </p:nvSpPr>
        <p:spPr>
          <a:xfrm>
            <a:off x="452504" y="1036262"/>
            <a:ext cx="9237186" cy="53534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Current UDC adopted in 2011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Zoning Ordinance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Platting Ordinance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Other development regulations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Plan CC adopted in 2016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Economic Development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 Use and Urban Design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UDC amended almost 40 times since adoption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B1703-DDA8-433F-B828-11C24402E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701" y="2934929"/>
            <a:ext cx="2841795" cy="36723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B9FE7B-9002-43A5-8597-2E268C445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5034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5A19F37-634E-4678-9F8D-897E312D7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Plan CC and UDC</a:t>
            </a:r>
          </a:p>
        </p:txBody>
      </p:sp>
    </p:spTree>
    <p:extLst>
      <p:ext uri="{BB962C8B-B14F-4D97-AF65-F5344CB8AC3E}">
        <p14:creationId xmlns:p14="http://schemas.microsoft.com/office/powerpoint/2010/main" val="36166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5D55B0-414C-4BEB-AD3D-157CCE8E5245}"/>
              </a:ext>
            </a:extLst>
          </p:cNvPr>
          <p:cNvSpPr/>
          <p:nvPr/>
        </p:nvSpPr>
        <p:spPr>
          <a:xfrm>
            <a:off x="92282" y="1036262"/>
            <a:ext cx="11739496" cy="6165983"/>
          </a:xfrm>
          <a:prstGeom prst="rect">
            <a:avLst/>
          </a:prstGeom>
        </p:spPr>
        <p:txBody>
          <a:bodyPr wrap="square" numCol="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Stakeholder Interviews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City Staff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Appointed Officials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Engineers, Contractors, and Designers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Builders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Environmental Organizations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Architects and Planners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U.S. Navy Air Station Representatives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Downtown Advocates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Realtors and Property Owners Association Representatives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Open Door Meetings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Presentations to PC and CC - Upcoming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Topics of Discussion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Administration &amp; Interpretation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Affordable Housing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Building and Site Design / Urban Design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Conflicts in UDC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Development Review Procedures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Infill and Redevelopment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Parks, Open Space, and Environment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Platting, Public Improvements, Utilities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Trust Fund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Zoning and Land Uses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00CD595-306C-4311-993E-2B20CCAB9E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5040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73DBCC3-6F88-4760-9D99-7EC4DDB27B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36651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045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287CC-CD5F-45DE-808B-1C195B11C77B}"/>
              </a:ext>
            </a:extLst>
          </p:cNvPr>
          <p:cNvSpPr/>
          <p:nvPr/>
        </p:nvSpPr>
        <p:spPr>
          <a:xfrm>
            <a:off x="92282" y="1036262"/>
            <a:ext cx="7154382" cy="4134658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Executive Summary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Section 1. Planning, Zoning, and Platting Basics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Section 2. Plan Conformance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Section 3. UDC Best Practices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Section 4. Zoning Districts and Land Uses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Section 5. Development Standards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Section 6. Development Review and Administrative Improvements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Appendix A. Stakeholder Interview Summary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Appendix B. Key Terms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736EE-4FFF-4810-9CCA-BCA73E4E4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203" y="1175860"/>
            <a:ext cx="4234406" cy="50053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5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045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Planning &amp; Zoning Basics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914F9-A1E4-438F-B9CB-8F9488BA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663" y="829400"/>
            <a:ext cx="4710326" cy="59119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A287CC-CD5F-45DE-808B-1C195B11C77B}"/>
              </a:ext>
            </a:extLst>
          </p:cNvPr>
          <p:cNvSpPr/>
          <p:nvPr/>
        </p:nvSpPr>
        <p:spPr>
          <a:xfrm>
            <a:off x="92282" y="1036262"/>
            <a:ext cx="7154382" cy="5353453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Plans set broad policies for the growth and economic development of the City and its specific areas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UDC is a set of laws, procedures, standards, and a map that implement those policies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Zoning divides the City into districts 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Each district has: 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uniform set of permitted, limited, special, and prohibited uses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Consistent dimensional standards (height, setbacks, lot size)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Consistent development standards (landscaping, signs, building materials)</a:t>
            </a:r>
          </a:p>
        </p:txBody>
      </p:sp>
    </p:spTree>
    <p:extLst>
      <p:ext uri="{BB962C8B-B14F-4D97-AF65-F5344CB8AC3E}">
        <p14:creationId xmlns:p14="http://schemas.microsoft.com/office/powerpoint/2010/main" val="1667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816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Platting Basics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287CC-CD5F-45DE-808B-1C195B11C77B}"/>
              </a:ext>
            </a:extLst>
          </p:cNvPr>
          <p:cNvSpPr/>
          <p:nvPr/>
        </p:nvSpPr>
        <p:spPr>
          <a:xfrm>
            <a:off x="92282" y="1036262"/>
            <a:ext cx="11466306" cy="4134658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Platting relates to the subdivision of land into smaller lots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Lot lay out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Access to adequate infrastructure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Streets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Open Space / Parks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Sidewalks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Easements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Utilities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Procedures from plat submittal to recordation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City participation and trust fund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F3FC5-BF7E-4DD3-A735-2213180D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94" y="1997393"/>
            <a:ext cx="4997594" cy="35946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6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4312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Plan Conformance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287CC-CD5F-45DE-808B-1C195B11C77B}"/>
              </a:ext>
            </a:extLst>
          </p:cNvPr>
          <p:cNvSpPr/>
          <p:nvPr/>
        </p:nvSpPr>
        <p:spPr>
          <a:xfrm>
            <a:off x="92281" y="1105537"/>
            <a:ext cx="6422501" cy="4947188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Plan CC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ADPs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North Beach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Downtown</a:t>
            </a:r>
          </a:p>
          <a:p>
            <a:pPr marL="800100" lvl="1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Mustang-Padre Island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Strategic Plan for Active Mobility (Bicycle Plan)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Make mixed-use environmentally-sensitive development easier and more feasible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Allow greater housing choice in order to promote affordability and decrease monotony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Encourage development that makes the City a better place to live, work, study, and play</a:t>
            </a:r>
          </a:p>
        </p:txBody>
      </p:sp>
      <p:pic>
        <p:nvPicPr>
          <p:cNvPr id="1026" name="Picture 2" descr="Image result for mixed use building nashville">
            <a:extLst>
              <a:ext uri="{FF2B5EF4-FFF2-40B4-BE49-F238E27FC236}">
                <a16:creationId xmlns:a16="http://schemas.microsoft.com/office/drawing/2014/main" id="{09C34C31-5DD8-4F03-98F8-1A126389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59" y="4493662"/>
            <a:ext cx="3084888" cy="209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44F110-0449-4F51-B93D-B3D3A7290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874" y="970612"/>
            <a:ext cx="4423165" cy="3341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1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6602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UDC Best Practices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14779-D518-464B-A31F-C4AC7DB02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1004839"/>
            <a:ext cx="5865674" cy="27287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1" y="724537"/>
            <a:ext cx="11808773" cy="6165983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4EBFE1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Recommendations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Reconcile conflicts between UDC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remainder of City Code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Ensure sign regulations are completely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content-neutral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Allow some administrative subdivision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Waiver approval subject to if certain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criteria are met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Bring Written Interpretations into UDC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Incentivize low-impact or mixed-use developments by providing density or intensity bonuses (where appropriate), reduced parking, or increased height limits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Create Neighborhood Conservation district(s) that reduce the need for Variances and facilitates investment in properties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Allow increased density, housing types that would not typically be permitted, and / or reduced permitting fees for infill scenarios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8F5C9-1CCC-4990-B2F1-B6CBCA108240}"/>
              </a:ext>
            </a:extLst>
          </p:cNvPr>
          <p:cNvSpPr txBox="1"/>
          <p:nvPr/>
        </p:nvSpPr>
        <p:spPr>
          <a:xfrm>
            <a:off x="5216230" y="3067246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3497B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EA1CE-4C97-49D3-BD68-406491E48478}"/>
              </a:ext>
            </a:extLst>
          </p:cNvPr>
          <p:cNvSpPr txBox="1"/>
          <p:nvPr/>
        </p:nvSpPr>
        <p:spPr>
          <a:xfrm>
            <a:off x="2668735" y="223786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3497B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9EAA4-E0D6-43B3-A631-2AEAB7444981}"/>
              </a:ext>
            </a:extLst>
          </p:cNvPr>
          <p:cNvSpPr txBox="1"/>
          <p:nvPr/>
        </p:nvSpPr>
        <p:spPr>
          <a:xfrm>
            <a:off x="4983547" y="5477071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3497B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2B723-6325-4044-BF34-0C94E6075556}"/>
              </a:ext>
            </a:extLst>
          </p:cNvPr>
          <p:cNvSpPr txBox="1"/>
          <p:nvPr/>
        </p:nvSpPr>
        <p:spPr>
          <a:xfrm>
            <a:off x="5920467" y="6305745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349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587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1616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Content-Neutrality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1" y="1105537"/>
            <a:ext cx="11808773" cy="5353453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Reed v. Town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 Gilbert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Supreme Court Case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Signs cannot be regulated based on their content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 purpose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Recent amendment to UDC removed several non-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content-neutral provisions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Some sign types remain that are not content-neutral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Address Sign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Construction Sign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 Occupation Sign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Institutional Sign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On- and Off-Premises Directional Sign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 Estate Sign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Subdivision Development 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C50E3-A2D2-430D-B100-019ACB90E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477" y="1105537"/>
            <a:ext cx="4655127" cy="50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1182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7854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Subdivision Waivers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2" y="1051747"/>
            <a:ext cx="7159968" cy="5830827"/>
          </a:xfrm>
          <a:prstGeom prst="rect">
            <a:avLst/>
          </a:prstGeom>
        </p:spPr>
        <p:txBody>
          <a:bodyPr wrap="square" numCol="1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Multiple concerns from Stakeholders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Make the Waiver section more visible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Planning Commission currently takes action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Make some Waivers administrative subject to criteria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Potential Administrative Review Criteria for Sidewalks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 lots are greater than one acre in area (sidewalks are already not required in the F-R, Farm-Rural, and RE, Residential Estate zoning districts).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minimum of 50 percent of the improved lots within 500 feet and on the same side of the street are without sidewalks.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Waiver does not prevent the City from installing sidewalks at some later date.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Pedestrian traffic will be accommodated in some other manner.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subdivider will pay a fee-in-lieu of construction of sidewalks that goes toward sidewalk projects for the City.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FEF20-EED5-4F2A-84B8-00558521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094" y="1739153"/>
            <a:ext cx="4536141" cy="2964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4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Neighborhood Conservation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1" y="1105537"/>
            <a:ext cx="10446492" cy="2445285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Special zoning district to mimic what is already on the ground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Targeted for residential areas not expected to transition to commercial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Granted as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conforming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rather than nonconforming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Frequent concern when updating a UDC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Allow for modest additions without the need for Variances subject to criteria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Easier to insure and finance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Faster approval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BA5E4-172E-4994-835F-B5C9FD14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09" y="3209888"/>
            <a:ext cx="5405604" cy="3365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8AD70A6-D4B6-4A8A-94C0-8EA5CDE2F630}"/>
              </a:ext>
            </a:extLst>
          </p:cNvPr>
          <p:cNvSpPr/>
          <p:nvPr/>
        </p:nvSpPr>
        <p:spPr>
          <a:xfrm>
            <a:off x="4744009" y="3209888"/>
            <a:ext cx="4093105" cy="857319"/>
          </a:xfrm>
          <a:prstGeom prst="wedgeRoundRectCallout">
            <a:avLst>
              <a:gd name="adj1" fmla="val -10102"/>
              <a:gd name="adj2" fmla="val 126129"/>
              <a:gd name="adj3" fmla="val 16667"/>
            </a:avLst>
          </a:prstGeom>
          <a:solidFill>
            <a:srgbClr val="3497BE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NC district would enable expansions of a nonconforming structure without a Variance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2D8604-7B4F-4272-8CBF-01B2ED6208E1}"/>
              </a:ext>
            </a:extLst>
          </p:cNvPr>
          <p:cNvSpPr/>
          <p:nvPr/>
        </p:nvSpPr>
        <p:spPr>
          <a:xfrm>
            <a:off x="6256736" y="4629180"/>
            <a:ext cx="640981" cy="629346"/>
          </a:xfrm>
          <a:custGeom>
            <a:avLst/>
            <a:gdLst>
              <a:gd name="connsiteX0" fmla="*/ 200025 w 500062"/>
              <a:gd name="connsiteY0" fmla="*/ 502444 h 502444"/>
              <a:gd name="connsiteX1" fmla="*/ 0 w 500062"/>
              <a:gd name="connsiteY1" fmla="*/ 309563 h 502444"/>
              <a:gd name="connsiteX2" fmla="*/ 314325 w 500062"/>
              <a:gd name="connsiteY2" fmla="*/ 0 h 502444"/>
              <a:gd name="connsiteX3" fmla="*/ 500062 w 500062"/>
              <a:gd name="connsiteY3" fmla="*/ 164306 h 502444"/>
              <a:gd name="connsiteX4" fmla="*/ 200025 w 500062"/>
              <a:gd name="connsiteY4" fmla="*/ 502444 h 502444"/>
              <a:gd name="connsiteX0" fmla="*/ 200025 w 607138"/>
              <a:gd name="connsiteY0" fmla="*/ 502444 h 502444"/>
              <a:gd name="connsiteX1" fmla="*/ 0 w 607138"/>
              <a:gd name="connsiteY1" fmla="*/ 309563 h 502444"/>
              <a:gd name="connsiteX2" fmla="*/ 314325 w 607138"/>
              <a:gd name="connsiteY2" fmla="*/ 0 h 502444"/>
              <a:gd name="connsiteX3" fmla="*/ 607138 w 607138"/>
              <a:gd name="connsiteY3" fmla="*/ 211655 h 502444"/>
              <a:gd name="connsiteX4" fmla="*/ 200025 w 607138"/>
              <a:gd name="connsiteY4" fmla="*/ 502444 h 502444"/>
              <a:gd name="connsiteX0" fmla="*/ 258812 w 607138"/>
              <a:gd name="connsiteY0" fmla="*/ 542216 h 542216"/>
              <a:gd name="connsiteX1" fmla="*/ 0 w 607138"/>
              <a:gd name="connsiteY1" fmla="*/ 309563 h 542216"/>
              <a:gd name="connsiteX2" fmla="*/ 314325 w 607138"/>
              <a:gd name="connsiteY2" fmla="*/ 0 h 542216"/>
              <a:gd name="connsiteX3" fmla="*/ 607138 w 607138"/>
              <a:gd name="connsiteY3" fmla="*/ 211655 h 542216"/>
              <a:gd name="connsiteX4" fmla="*/ 258812 w 607138"/>
              <a:gd name="connsiteY4" fmla="*/ 542216 h 542216"/>
              <a:gd name="connsiteX0" fmla="*/ 229419 w 577745"/>
              <a:gd name="connsiteY0" fmla="*/ 542216 h 542216"/>
              <a:gd name="connsiteX1" fmla="*/ 0 w 577745"/>
              <a:gd name="connsiteY1" fmla="*/ 345547 h 542216"/>
              <a:gd name="connsiteX2" fmla="*/ 284932 w 577745"/>
              <a:gd name="connsiteY2" fmla="*/ 0 h 542216"/>
              <a:gd name="connsiteX3" fmla="*/ 577745 w 577745"/>
              <a:gd name="connsiteY3" fmla="*/ 211655 h 542216"/>
              <a:gd name="connsiteX4" fmla="*/ 229419 w 577745"/>
              <a:gd name="connsiteY4" fmla="*/ 542216 h 542216"/>
              <a:gd name="connsiteX0" fmla="*/ 229419 w 577745"/>
              <a:gd name="connsiteY0" fmla="*/ 494868 h 494868"/>
              <a:gd name="connsiteX1" fmla="*/ 0 w 577745"/>
              <a:gd name="connsiteY1" fmla="*/ 298199 h 494868"/>
              <a:gd name="connsiteX2" fmla="*/ 377311 w 577745"/>
              <a:gd name="connsiteY2" fmla="*/ 0 h 494868"/>
              <a:gd name="connsiteX3" fmla="*/ 577745 w 577745"/>
              <a:gd name="connsiteY3" fmla="*/ 164307 h 494868"/>
              <a:gd name="connsiteX4" fmla="*/ 229419 w 577745"/>
              <a:gd name="connsiteY4" fmla="*/ 494868 h 494868"/>
              <a:gd name="connsiteX0" fmla="*/ 229419 w 577745"/>
              <a:gd name="connsiteY0" fmla="*/ 500549 h 500549"/>
              <a:gd name="connsiteX1" fmla="*/ 0 w 577745"/>
              <a:gd name="connsiteY1" fmla="*/ 303880 h 500549"/>
              <a:gd name="connsiteX2" fmla="*/ 339519 w 577745"/>
              <a:gd name="connsiteY2" fmla="*/ 0 h 500549"/>
              <a:gd name="connsiteX3" fmla="*/ 577745 w 577745"/>
              <a:gd name="connsiteY3" fmla="*/ 169988 h 500549"/>
              <a:gd name="connsiteX4" fmla="*/ 229419 w 577745"/>
              <a:gd name="connsiteY4" fmla="*/ 500549 h 500549"/>
              <a:gd name="connsiteX0" fmla="*/ 229419 w 565147"/>
              <a:gd name="connsiteY0" fmla="*/ 500549 h 500549"/>
              <a:gd name="connsiteX1" fmla="*/ 0 w 565147"/>
              <a:gd name="connsiteY1" fmla="*/ 303880 h 500549"/>
              <a:gd name="connsiteX2" fmla="*/ 339519 w 565147"/>
              <a:gd name="connsiteY2" fmla="*/ 0 h 500549"/>
              <a:gd name="connsiteX3" fmla="*/ 565147 w 565147"/>
              <a:gd name="connsiteY3" fmla="*/ 177564 h 500549"/>
              <a:gd name="connsiteX4" fmla="*/ 229419 w 565147"/>
              <a:gd name="connsiteY4" fmla="*/ 500549 h 50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147" h="500549">
                <a:moveTo>
                  <a:pt x="229419" y="500549"/>
                </a:moveTo>
                <a:lnTo>
                  <a:pt x="0" y="303880"/>
                </a:lnTo>
                <a:lnTo>
                  <a:pt x="339519" y="0"/>
                </a:lnTo>
                <a:lnTo>
                  <a:pt x="565147" y="177564"/>
                </a:lnTo>
                <a:lnTo>
                  <a:pt x="229419" y="500549"/>
                </a:lnTo>
                <a:close/>
              </a:path>
            </a:pathLst>
          </a:custGeom>
          <a:solidFill>
            <a:srgbClr val="3497BE">
              <a:alpha val="16000"/>
            </a:srgbClr>
          </a:solidFill>
          <a:ln>
            <a:solidFill>
              <a:srgbClr val="3497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9528" y="2138566"/>
            <a:ext cx="6456218" cy="3334462"/>
          </a:xfrm>
        </p:spPr>
        <p:txBody>
          <a:bodyPr>
            <a:normAutofit/>
          </a:bodyPr>
          <a:lstStyle/>
          <a:p>
            <a:pPr marL="457200" indent="-288925">
              <a:buClr>
                <a:srgbClr val="3497BE"/>
              </a:buClr>
            </a:pPr>
            <a:r>
              <a:rPr lang="en-US" sz="2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Background &amp; Public Engagement</a:t>
            </a:r>
          </a:p>
          <a:p>
            <a:pPr marL="457200" indent="-288925">
              <a:buClr>
                <a:srgbClr val="3497BE"/>
              </a:buClr>
            </a:pPr>
            <a:r>
              <a:rPr lang="en-US" sz="2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Evaluation</a:t>
            </a:r>
          </a:p>
          <a:p>
            <a:pPr marL="457200" indent="-288925">
              <a:buClr>
                <a:srgbClr val="3497BE"/>
              </a:buClr>
            </a:pPr>
            <a:r>
              <a:rPr lang="en-US" sz="2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Next Steps</a:t>
            </a:r>
          </a:p>
          <a:p>
            <a:pPr marL="457200" indent="-288925">
              <a:buClr>
                <a:srgbClr val="3497BE"/>
              </a:buClr>
            </a:pPr>
            <a:r>
              <a:rPr lang="en-US" sz="2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Comments / Q&amp;A / Posters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5636" y="219397"/>
            <a:ext cx="3740727" cy="71278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Adobe Gothic Std B" panose="020B0800000000000000" pitchFamily="34" charset="-128"/>
              </a:rPr>
              <a:t>Overview</a:t>
            </a:r>
            <a:endParaRPr lang="en-US" dirty="0">
              <a:solidFill>
                <a:srgbClr val="3497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96F6D-0C0E-4860-AF62-6F38D657D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9" y="1235330"/>
            <a:ext cx="3958937" cy="527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44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A152B-AC22-46B1-9B8C-4CD9E4586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36" y="3837873"/>
            <a:ext cx="5610735" cy="2945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Infill &amp; Redevelopment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0" y="1105537"/>
            <a:ext cx="11718719" cy="2783839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Adopt provisions that reward infill / redevelopment of contiguous lots (200 linear feet for example)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UDC could allow increased density (narrower lots) and additional housing types where developer purchases, replats, and redevelops an expanse of contiguous lots 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600-foot block with 50-foot wide lots that is zoned Single-Family, RS-6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Near neighborhood necessities, such as a school, corner store, and park; has adequate streets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More lots for developer to sell than otherwise would have existed 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Public gains increased numbers of affordable housing units.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8AD70A6-D4B6-4A8A-94C0-8EA5CDE2F630}"/>
              </a:ext>
            </a:extLst>
          </p:cNvPr>
          <p:cNvSpPr/>
          <p:nvPr/>
        </p:nvSpPr>
        <p:spPr>
          <a:xfrm>
            <a:off x="4361953" y="5899776"/>
            <a:ext cx="4093105" cy="857319"/>
          </a:xfrm>
          <a:prstGeom prst="wedgeRoundRectCallout">
            <a:avLst>
              <a:gd name="adj1" fmla="val -11266"/>
              <a:gd name="adj2" fmla="val 49468"/>
              <a:gd name="adj3" fmla="val 16667"/>
            </a:avLst>
          </a:prstGeom>
          <a:solidFill>
            <a:srgbClr val="3497B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Narrower lots </a:t>
            </a:r>
            <a:r>
              <a:rPr lang="en-US" sz="1400" dirty="0">
                <a:sym typeface="Wingdings" panose="05000000000000000000" pitchFamily="2" charset="2"/>
              </a:rPr>
              <a:t> Increased lot count and more housing types  More attractive to redevelop / infill</a:t>
            </a:r>
            <a:endParaRPr lang="en-US" sz="14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2D8604-7B4F-4272-8CBF-01B2ED6208E1}"/>
              </a:ext>
            </a:extLst>
          </p:cNvPr>
          <p:cNvSpPr/>
          <p:nvPr/>
        </p:nvSpPr>
        <p:spPr>
          <a:xfrm rot="2754145">
            <a:off x="4300878" y="3069743"/>
            <a:ext cx="4104871" cy="4289131"/>
          </a:xfrm>
          <a:custGeom>
            <a:avLst/>
            <a:gdLst>
              <a:gd name="connsiteX0" fmla="*/ 200025 w 500062"/>
              <a:gd name="connsiteY0" fmla="*/ 502444 h 502444"/>
              <a:gd name="connsiteX1" fmla="*/ 0 w 500062"/>
              <a:gd name="connsiteY1" fmla="*/ 309563 h 502444"/>
              <a:gd name="connsiteX2" fmla="*/ 314325 w 500062"/>
              <a:gd name="connsiteY2" fmla="*/ 0 h 502444"/>
              <a:gd name="connsiteX3" fmla="*/ 500062 w 500062"/>
              <a:gd name="connsiteY3" fmla="*/ 164306 h 502444"/>
              <a:gd name="connsiteX4" fmla="*/ 200025 w 500062"/>
              <a:gd name="connsiteY4" fmla="*/ 502444 h 502444"/>
              <a:gd name="connsiteX0" fmla="*/ 200025 w 607138"/>
              <a:gd name="connsiteY0" fmla="*/ 502444 h 502444"/>
              <a:gd name="connsiteX1" fmla="*/ 0 w 607138"/>
              <a:gd name="connsiteY1" fmla="*/ 309563 h 502444"/>
              <a:gd name="connsiteX2" fmla="*/ 314325 w 607138"/>
              <a:gd name="connsiteY2" fmla="*/ 0 h 502444"/>
              <a:gd name="connsiteX3" fmla="*/ 607138 w 607138"/>
              <a:gd name="connsiteY3" fmla="*/ 211655 h 502444"/>
              <a:gd name="connsiteX4" fmla="*/ 200025 w 607138"/>
              <a:gd name="connsiteY4" fmla="*/ 502444 h 502444"/>
              <a:gd name="connsiteX0" fmla="*/ 258812 w 607138"/>
              <a:gd name="connsiteY0" fmla="*/ 542216 h 542216"/>
              <a:gd name="connsiteX1" fmla="*/ 0 w 607138"/>
              <a:gd name="connsiteY1" fmla="*/ 309563 h 542216"/>
              <a:gd name="connsiteX2" fmla="*/ 314325 w 607138"/>
              <a:gd name="connsiteY2" fmla="*/ 0 h 542216"/>
              <a:gd name="connsiteX3" fmla="*/ 607138 w 607138"/>
              <a:gd name="connsiteY3" fmla="*/ 211655 h 542216"/>
              <a:gd name="connsiteX4" fmla="*/ 258812 w 607138"/>
              <a:gd name="connsiteY4" fmla="*/ 542216 h 542216"/>
              <a:gd name="connsiteX0" fmla="*/ 229419 w 577745"/>
              <a:gd name="connsiteY0" fmla="*/ 542216 h 542216"/>
              <a:gd name="connsiteX1" fmla="*/ 0 w 577745"/>
              <a:gd name="connsiteY1" fmla="*/ 345547 h 542216"/>
              <a:gd name="connsiteX2" fmla="*/ 284932 w 577745"/>
              <a:gd name="connsiteY2" fmla="*/ 0 h 542216"/>
              <a:gd name="connsiteX3" fmla="*/ 577745 w 577745"/>
              <a:gd name="connsiteY3" fmla="*/ 211655 h 542216"/>
              <a:gd name="connsiteX4" fmla="*/ 229419 w 577745"/>
              <a:gd name="connsiteY4" fmla="*/ 542216 h 542216"/>
              <a:gd name="connsiteX0" fmla="*/ 229419 w 577745"/>
              <a:gd name="connsiteY0" fmla="*/ 494868 h 494868"/>
              <a:gd name="connsiteX1" fmla="*/ 0 w 577745"/>
              <a:gd name="connsiteY1" fmla="*/ 298199 h 494868"/>
              <a:gd name="connsiteX2" fmla="*/ 377311 w 577745"/>
              <a:gd name="connsiteY2" fmla="*/ 0 h 494868"/>
              <a:gd name="connsiteX3" fmla="*/ 577745 w 577745"/>
              <a:gd name="connsiteY3" fmla="*/ 164307 h 494868"/>
              <a:gd name="connsiteX4" fmla="*/ 229419 w 577745"/>
              <a:gd name="connsiteY4" fmla="*/ 494868 h 494868"/>
              <a:gd name="connsiteX0" fmla="*/ 229419 w 577745"/>
              <a:gd name="connsiteY0" fmla="*/ 500549 h 500549"/>
              <a:gd name="connsiteX1" fmla="*/ 0 w 577745"/>
              <a:gd name="connsiteY1" fmla="*/ 303880 h 500549"/>
              <a:gd name="connsiteX2" fmla="*/ 339519 w 577745"/>
              <a:gd name="connsiteY2" fmla="*/ 0 h 500549"/>
              <a:gd name="connsiteX3" fmla="*/ 577745 w 577745"/>
              <a:gd name="connsiteY3" fmla="*/ 169988 h 500549"/>
              <a:gd name="connsiteX4" fmla="*/ 229419 w 577745"/>
              <a:gd name="connsiteY4" fmla="*/ 500549 h 500549"/>
              <a:gd name="connsiteX0" fmla="*/ 229419 w 565147"/>
              <a:gd name="connsiteY0" fmla="*/ 500549 h 500549"/>
              <a:gd name="connsiteX1" fmla="*/ 0 w 565147"/>
              <a:gd name="connsiteY1" fmla="*/ 303880 h 500549"/>
              <a:gd name="connsiteX2" fmla="*/ 339519 w 565147"/>
              <a:gd name="connsiteY2" fmla="*/ 0 h 500549"/>
              <a:gd name="connsiteX3" fmla="*/ 565147 w 565147"/>
              <a:gd name="connsiteY3" fmla="*/ 177564 h 500549"/>
              <a:gd name="connsiteX4" fmla="*/ 229419 w 565147"/>
              <a:gd name="connsiteY4" fmla="*/ 500549 h 500549"/>
              <a:gd name="connsiteX0" fmla="*/ 760159 w 760159"/>
              <a:gd name="connsiteY0" fmla="*/ 964466 h 964466"/>
              <a:gd name="connsiteX1" fmla="*/ 0 w 760159"/>
              <a:gd name="connsiteY1" fmla="*/ 303880 h 964466"/>
              <a:gd name="connsiteX2" fmla="*/ 339519 w 760159"/>
              <a:gd name="connsiteY2" fmla="*/ 0 h 964466"/>
              <a:gd name="connsiteX3" fmla="*/ 565147 w 760159"/>
              <a:gd name="connsiteY3" fmla="*/ 177564 h 964466"/>
              <a:gd name="connsiteX4" fmla="*/ 760159 w 760159"/>
              <a:gd name="connsiteY4" fmla="*/ 964466 h 964466"/>
              <a:gd name="connsiteX0" fmla="*/ 760159 w 2217578"/>
              <a:gd name="connsiteY0" fmla="*/ 1388989 h 1388989"/>
              <a:gd name="connsiteX1" fmla="*/ 0 w 2217578"/>
              <a:gd name="connsiteY1" fmla="*/ 728403 h 1388989"/>
              <a:gd name="connsiteX2" fmla="*/ 339519 w 2217578"/>
              <a:gd name="connsiteY2" fmla="*/ 424523 h 1388989"/>
              <a:gd name="connsiteX3" fmla="*/ 2217578 w 2217578"/>
              <a:gd name="connsiteY3" fmla="*/ 0 h 1388989"/>
              <a:gd name="connsiteX4" fmla="*/ 760159 w 2217578"/>
              <a:gd name="connsiteY4" fmla="*/ 1388989 h 1388989"/>
              <a:gd name="connsiteX0" fmla="*/ 760159 w 2217578"/>
              <a:gd name="connsiteY0" fmla="*/ 2025199 h 2025199"/>
              <a:gd name="connsiteX1" fmla="*/ 0 w 2217578"/>
              <a:gd name="connsiteY1" fmla="*/ 1364613 h 2025199"/>
              <a:gd name="connsiteX2" fmla="*/ 1467241 w 2217578"/>
              <a:gd name="connsiteY2" fmla="*/ 0 h 2025199"/>
              <a:gd name="connsiteX3" fmla="*/ 2217578 w 2217578"/>
              <a:gd name="connsiteY3" fmla="*/ 636210 h 2025199"/>
              <a:gd name="connsiteX4" fmla="*/ 760159 w 2217578"/>
              <a:gd name="connsiteY4" fmla="*/ 2025199 h 2025199"/>
              <a:gd name="connsiteX0" fmla="*/ 281318 w 2217578"/>
              <a:gd name="connsiteY0" fmla="*/ 2492747 h 2492747"/>
              <a:gd name="connsiteX1" fmla="*/ 0 w 2217578"/>
              <a:gd name="connsiteY1" fmla="*/ 1364613 h 2492747"/>
              <a:gd name="connsiteX2" fmla="*/ 1467241 w 2217578"/>
              <a:gd name="connsiteY2" fmla="*/ 0 h 2492747"/>
              <a:gd name="connsiteX3" fmla="*/ 2217578 w 2217578"/>
              <a:gd name="connsiteY3" fmla="*/ 636210 h 2492747"/>
              <a:gd name="connsiteX4" fmla="*/ 281318 w 2217578"/>
              <a:gd name="connsiteY4" fmla="*/ 2492747 h 2492747"/>
              <a:gd name="connsiteX0" fmla="*/ 748471 w 2684731"/>
              <a:gd name="connsiteY0" fmla="*/ 2492747 h 2492747"/>
              <a:gd name="connsiteX1" fmla="*/ 0 w 2684731"/>
              <a:gd name="connsiteY1" fmla="*/ 1821279 h 2492747"/>
              <a:gd name="connsiteX2" fmla="*/ 1934394 w 2684731"/>
              <a:gd name="connsiteY2" fmla="*/ 0 h 2492747"/>
              <a:gd name="connsiteX3" fmla="*/ 2684731 w 2684731"/>
              <a:gd name="connsiteY3" fmla="*/ 636210 h 2492747"/>
              <a:gd name="connsiteX4" fmla="*/ 748471 w 2684731"/>
              <a:gd name="connsiteY4" fmla="*/ 2492747 h 2492747"/>
              <a:gd name="connsiteX0" fmla="*/ 748471 w 3619225"/>
              <a:gd name="connsiteY0" fmla="*/ 2759157 h 2759157"/>
              <a:gd name="connsiteX1" fmla="*/ 0 w 3619225"/>
              <a:gd name="connsiteY1" fmla="*/ 2087689 h 2759157"/>
              <a:gd name="connsiteX2" fmla="*/ 1934394 w 3619225"/>
              <a:gd name="connsiteY2" fmla="*/ 266410 h 2759157"/>
              <a:gd name="connsiteX3" fmla="*/ 3619225 w 3619225"/>
              <a:gd name="connsiteY3" fmla="*/ 0 h 2759157"/>
              <a:gd name="connsiteX4" fmla="*/ 748471 w 3619225"/>
              <a:gd name="connsiteY4" fmla="*/ 2759157 h 2759157"/>
              <a:gd name="connsiteX0" fmla="*/ 748471 w 3619225"/>
              <a:gd name="connsiteY0" fmla="*/ 3411352 h 3411352"/>
              <a:gd name="connsiteX1" fmla="*/ 0 w 3619225"/>
              <a:gd name="connsiteY1" fmla="*/ 2739884 h 3411352"/>
              <a:gd name="connsiteX2" fmla="*/ 2862669 w 3619225"/>
              <a:gd name="connsiteY2" fmla="*/ 0 h 3411352"/>
              <a:gd name="connsiteX3" fmla="*/ 3619225 w 3619225"/>
              <a:gd name="connsiteY3" fmla="*/ 652195 h 3411352"/>
              <a:gd name="connsiteX4" fmla="*/ 748471 w 3619225"/>
              <a:gd name="connsiteY4" fmla="*/ 3411352 h 341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225" h="3411352">
                <a:moveTo>
                  <a:pt x="748471" y="3411352"/>
                </a:moveTo>
                <a:lnTo>
                  <a:pt x="0" y="2739884"/>
                </a:lnTo>
                <a:lnTo>
                  <a:pt x="2862669" y="0"/>
                </a:lnTo>
                <a:lnTo>
                  <a:pt x="3619225" y="652195"/>
                </a:lnTo>
                <a:lnTo>
                  <a:pt x="748471" y="3411352"/>
                </a:lnTo>
                <a:close/>
              </a:path>
            </a:pathLst>
          </a:custGeom>
          <a:solidFill>
            <a:srgbClr val="3497BE">
              <a:alpha val="16000"/>
            </a:srgbClr>
          </a:solidFill>
          <a:ln>
            <a:solidFill>
              <a:srgbClr val="3497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Detailed Comments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0" y="1105537"/>
            <a:ext cx="11718719" cy="3799502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4EBFE1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Comments from Articles 1 through 3 and 9 and 10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1.5.1. Public Provisions - Address the internal conflicts between text, graphics, and tables throughout the UDC.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1.5.2. Private Provisions - Note that the UDC is not intended to nullify or repeal any public or private laws, easements, or deed restrictions.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1.11.3 Defined Terms - Examine the defined terms and add or remove definitions as needed.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3.7.2.A.2 Technical Review Committee Review - Relocate the requirement of TRC members commenting on applications to § 2.7. Technical Review Committee, so it applies to any application reviewed by the TRC.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3.8.3.E. Expiration (Preliminary Plat) - Place a limit on the number of extensions that may be approved for a single preliminary plat before the plat requires resubmission.</a:t>
            </a:r>
          </a:p>
        </p:txBody>
      </p:sp>
    </p:spTree>
    <p:extLst>
      <p:ext uri="{BB962C8B-B14F-4D97-AF65-F5344CB8AC3E}">
        <p14:creationId xmlns:p14="http://schemas.microsoft.com/office/powerpoint/2010/main" val="20065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Detailed Comments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0" y="1105537"/>
            <a:ext cx="11718719" cy="1091068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4EBFE1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Comments from Articles 4 through 6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Table 4.1.1 Zoning Districts - Seek opportunities for zoning district simplification / consolidation based on development options within the broader zoning district.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DB75B-89B3-46C0-A03E-8ECABF4C8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6"/>
          <a:stretch/>
        </p:blipFill>
        <p:spPr>
          <a:xfrm>
            <a:off x="2847976" y="2335042"/>
            <a:ext cx="7162800" cy="41754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39700" dir="2700000" algn="tl" rotWithShape="0">
              <a:srgbClr val="3497B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2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Detailed Comments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0" y="1105537"/>
            <a:ext cx="11718719" cy="1768176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4EBFE1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Comments from Articles 4 through 6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§ 5.1 Use Categories - Add new land uses as technology and trends evolve such as tiny homes, scooter-charging home occupations, or solar panels.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Table 4.4.4 Multi-Family Housing Types - Integrate a new housing type known as a multiplex, which has three units, but is typically not part of an apartment complex.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ADD4A-CA98-4EEB-A99B-871AEE92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41" y="3043237"/>
            <a:ext cx="104870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Detailed Comments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0" y="1105537"/>
            <a:ext cx="11718719" cy="3122393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4EBFE1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Sample Comments from Articles 7 through 8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7.1.8. Shared and Cross Access Driveways - Require, rather than allow or encourage, cross access driveways for multi-family, nonresidential, and mixed-use developments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Table 7.2.2.B Parking Ratios – Adjust parking ratios to reduce development costs, the heat island effect, and impervious surface.  Examples include: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bedroom apartments - reduce from 1-1/2 spaces per unit to 1space per unit.</a:t>
            </a:r>
          </a:p>
          <a:p>
            <a:pPr marL="914400" lvl="1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or more bedroom apartments - reduce from 2 spaces per unit to 1-1/2 per unit.</a:t>
            </a:r>
          </a:p>
          <a:p>
            <a:pPr marL="457200" indent="-4572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8.2.3.C Access Easements and Other Easements - Provide for pedestrian access easements at the end of cul-de-sac bulbs, particularly where cul-de-sac abuts a trail or is within two tiers of lots from a sidewalk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199CE-EE8E-4DDE-984A-F301340A9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20493"/>
            <a:ext cx="6339714" cy="24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72B33-D7B8-4713-A5E6-3DBA307B7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1907" y="347472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ED8ABC6-FAED-440C-90C1-4D6588562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8579" y="347472"/>
            <a:ext cx="5610734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Schedule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A3580-BF30-4DE4-81DD-51E6A040A403}"/>
              </a:ext>
            </a:extLst>
          </p:cNvPr>
          <p:cNvSpPr/>
          <p:nvPr/>
        </p:nvSpPr>
        <p:spPr>
          <a:xfrm>
            <a:off x="92280" y="1105537"/>
            <a:ext cx="11718719" cy="6023829"/>
          </a:xfrm>
          <a:prstGeom prst="rect">
            <a:avLst/>
          </a:prstGeom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Revisions to Evaluation based on Staff and public comments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Final Evaluation – Provide to Staff on week of April 8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Presentation to Planning Commission – Wednesday, April 17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Presentation to City Council – Tuesday, May 14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Work Program, Schedule and Cost Estimate for future work – Provide to Staff week of May 20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PDF and interactive version of Draft Evaluation – https://www.cctexas.com/UDC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Email DSOutreach@cctexas.com</a:t>
            </a:r>
          </a:p>
          <a:p>
            <a:pPr marL="342900" indent="-342900">
              <a:lnSpc>
                <a:spcPct val="110000"/>
              </a:lnSpc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F4548A-F43A-48F7-9F99-08230CF58EA1}"/>
              </a:ext>
            </a:extLst>
          </p:cNvPr>
          <p:cNvSpPr txBox="1">
            <a:spLocks/>
          </p:cNvSpPr>
          <p:nvPr/>
        </p:nvSpPr>
        <p:spPr>
          <a:xfrm>
            <a:off x="2412134" y="1582305"/>
            <a:ext cx="5998441" cy="2827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lang="en-US" sz="2800" b="1" kern="1200" cap="small" dirty="0" smtClean="0">
                <a:solidFill>
                  <a:schemeClr val="accent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cap="none" dirty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</a:p>
          <a:p>
            <a:pPr algn="l"/>
            <a:endParaRPr lang="en-US" sz="3600" cap="non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3600" cap="none" dirty="0">
                <a:solidFill>
                  <a:schemeClr val="bg1"/>
                </a:solidFill>
                <a:latin typeface="Calibri" panose="020F0502020204030204" pitchFamily="34" charset="0"/>
              </a:rPr>
              <a:t>Comments / Q&amp;A</a:t>
            </a:r>
          </a:p>
        </p:txBody>
      </p:sp>
    </p:spTree>
    <p:extLst>
      <p:ext uri="{BB962C8B-B14F-4D97-AF65-F5344CB8AC3E}">
        <p14:creationId xmlns:p14="http://schemas.microsoft.com/office/powerpoint/2010/main" val="8989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F88E3C-C9F5-4BD6-AB4A-490ADF1E3A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1182" y="116613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19D6166-6663-46C1-AA9B-75A9A69911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7855" y="116614"/>
            <a:ext cx="4356160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Timeline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7BBD1CF-FBC4-47E2-9768-BF04028447CD}"/>
              </a:ext>
            </a:extLst>
          </p:cNvPr>
          <p:cNvGrpSpPr/>
          <p:nvPr/>
        </p:nvGrpSpPr>
        <p:grpSpPr>
          <a:xfrm>
            <a:off x="2875645" y="6014763"/>
            <a:ext cx="7009393" cy="493533"/>
            <a:chOff x="3104638" y="5782211"/>
            <a:chExt cx="7009393" cy="493533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692CC1C9-F8D2-414F-B1E6-EADAD1A9D304}"/>
                </a:ext>
              </a:extLst>
            </p:cNvPr>
            <p:cNvSpPr/>
            <p:nvPr/>
          </p:nvSpPr>
          <p:spPr>
            <a:xfrm>
              <a:off x="3423799" y="5782211"/>
              <a:ext cx="1658027" cy="493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Task Duration</a:t>
              </a:r>
            </a:p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WebEx Teleconference</a:t>
              </a:r>
            </a:p>
          </p:txBody>
        </p:sp>
        <p:sp>
          <p:nvSpPr>
            <p:cNvPr id="270" name="Rectangle 3737">
              <a:extLst>
                <a:ext uri="{FF2B5EF4-FFF2-40B4-BE49-F238E27FC236}">
                  <a16:creationId xmlns:a16="http://schemas.microsoft.com/office/drawing/2014/main" id="{FBB129DD-60D1-47BE-9E78-16D6526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638" y="5845820"/>
              <a:ext cx="337214" cy="81625"/>
            </a:xfrm>
            <a:prstGeom prst="rect">
              <a:avLst/>
            </a:prstGeom>
            <a:solidFill>
              <a:srgbClr val="D1D02F"/>
            </a:solidFill>
            <a:ln w="0">
              <a:solidFill>
                <a:srgbClr val="D1D02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B51517A-174E-4ABC-A76D-036D7828F669}"/>
                </a:ext>
              </a:extLst>
            </p:cNvPr>
            <p:cNvSpPr/>
            <p:nvPr/>
          </p:nvSpPr>
          <p:spPr>
            <a:xfrm>
              <a:off x="7378175" y="5782211"/>
              <a:ext cx="2735856" cy="25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Planning Commission / City Council</a:t>
              </a:r>
            </a:p>
          </p:txBody>
        </p:sp>
        <p:sp>
          <p:nvSpPr>
            <p:cNvPr id="274" name="Isosceles Triangle 273">
              <a:extLst>
                <a:ext uri="{FF2B5EF4-FFF2-40B4-BE49-F238E27FC236}">
                  <a16:creationId xmlns:a16="http://schemas.microsoft.com/office/drawing/2014/main" id="{7CCC1F57-42B1-4B27-B0BB-31E0E050771B}"/>
                </a:ext>
              </a:extLst>
            </p:cNvPr>
            <p:cNvSpPr/>
            <p:nvPr/>
          </p:nvSpPr>
          <p:spPr>
            <a:xfrm>
              <a:off x="7313604" y="6036160"/>
              <a:ext cx="129142" cy="110962"/>
            </a:xfrm>
            <a:prstGeom prst="triangle">
              <a:avLst/>
            </a:prstGeom>
            <a:solidFill>
              <a:sysClr val="window" lastClr="FFFFFF"/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FC1C2604-3884-4ACC-A5CF-56520B804048}"/>
                </a:ext>
              </a:extLst>
            </p:cNvPr>
            <p:cNvSpPr/>
            <p:nvPr/>
          </p:nvSpPr>
          <p:spPr>
            <a:xfrm>
              <a:off x="5249010" y="5810705"/>
              <a:ext cx="138378" cy="138378"/>
            </a:xfrm>
            <a:prstGeom prst="ellipse">
              <a:avLst/>
            </a:prstGeom>
            <a:solidFill>
              <a:srgbClr val="D1D02F"/>
            </a:solidFill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4AD8ECC-1C15-4BE4-8A7A-CC075EC41E6C}"/>
                </a:ext>
              </a:extLst>
            </p:cNvPr>
            <p:cNvSpPr/>
            <p:nvPr/>
          </p:nvSpPr>
          <p:spPr>
            <a:xfrm>
              <a:off x="5400987" y="5782211"/>
              <a:ext cx="1658027" cy="493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Staff Meeting</a:t>
              </a:r>
            </a:p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Stakeholder Roundtables</a:t>
              </a: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75CB5A4B-7538-4548-9788-102CE983D40C}"/>
                </a:ext>
              </a:extLst>
            </p:cNvPr>
            <p:cNvSpPr/>
            <p:nvPr/>
          </p:nvSpPr>
          <p:spPr>
            <a:xfrm rot="18885770">
              <a:off x="3200517" y="6006826"/>
              <a:ext cx="145456" cy="150021"/>
            </a:xfrm>
            <a:prstGeom prst="rect">
              <a:avLst/>
            </a:prstGeom>
            <a:solidFill>
              <a:srgbClr val="4085BE"/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08ED8A4D-90A6-4C97-8FF9-06B1DBEA2AEE}"/>
                </a:ext>
              </a:extLst>
            </p:cNvPr>
            <p:cNvSpPr/>
            <p:nvPr/>
          </p:nvSpPr>
          <p:spPr>
            <a:xfrm>
              <a:off x="5255069" y="6018824"/>
              <a:ext cx="138378" cy="138378"/>
            </a:xfrm>
            <a:prstGeom prst="ellipse">
              <a:avLst/>
            </a:prstGeom>
            <a:solidFill>
              <a:srgbClr val="4085BE"/>
            </a:solidFill>
            <a:ln w="2857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E456014A-6F84-43A5-BFA8-017F08CC91F3}"/>
              </a:ext>
            </a:extLst>
          </p:cNvPr>
          <p:cNvGrpSpPr/>
          <p:nvPr/>
        </p:nvGrpSpPr>
        <p:grpSpPr>
          <a:xfrm>
            <a:off x="4667437" y="921039"/>
            <a:ext cx="6648886" cy="4910333"/>
            <a:chOff x="4771706" y="730088"/>
            <a:chExt cx="6648886" cy="4910333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BDF5F2A-0229-4543-ACCB-1DDE6DF88956}"/>
                </a:ext>
              </a:extLst>
            </p:cNvPr>
            <p:cNvGrpSpPr/>
            <p:nvPr/>
          </p:nvGrpSpPr>
          <p:grpSpPr>
            <a:xfrm>
              <a:off x="4771706" y="730088"/>
              <a:ext cx="4374363" cy="4895050"/>
              <a:chOff x="4771706" y="730088"/>
              <a:chExt cx="5106988" cy="4975910"/>
            </a:xfrm>
          </p:grpSpPr>
          <p:sp>
            <p:nvSpPr>
              <p:cNvPr id="290" name="Rectangle 2814">
                <a:extLst>
                  <a:ext uri="{FF2B5EF4-FFF2-40B4-BE49-F238E27FC236}">
                    <a16:creationId xmlns:a16="http://schemas.microsoft.com/office/drawing/2014/main" id="{3CD2D041-BBE1-44F5-941D-F0F2B0D12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1706" y="730088"/>
                <a:ext cx="223838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1" name="Rectangle 2815">
                <a:extLst>
                  <a:ext uri="{FF2B5EF4-FFF2-40B4-BE49-F238E27FC236}">
                    <a16:creationId xmlns:a16="http://schemas.microsoft.com/office/drawing/2014/main" id="{C6D7C3A9-2390-4CA7-94E6-9C2674906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6206" y="730088"/>
                <a:ext cx="223838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2" name="Rectangle 2816">
                <a:extLst>
                  <a:ext uri="{FF2B5EF4-FFF2-40B4-BE49-F238E27FC236}">
                    <a16:creationId xmlns:a16="http://schemas.microsoft.com/office/drawing/2014/main" id="{37BFB742-B4D6-4B0F-B49E-541E8C551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9119" y="730088"/>
                <a:ext cx="220663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3" name="Rectangle 2817">
                <a:extLst>
                  <a:ext uri="{FF2B5EF4-FFF2-40B4-BE49-F238E27FC236}">
                    <a16:creationId xmlns:a16="http://schemas.microsoft.com/office/drawing/2014/main" id="{B9029396-88C1-4EDE-B866-5DC837081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3619" y="730088"/>
                <a:ext cx="220663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4" name="Rectangle 2818">
                <a:extLst>
                  <a:ext uri="{FF2B5EF4-FFF2-40B4-BE49-F238E27FC236}">
                    <a16:creationId xmlns:a16="http://schemas.microsoft.com/office/drawing/2014/main" id="{D51802D0-8DA0-4019-994D-65ECF0431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119" y="730088"/>
                <a:ext cx="220663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5" name="Rectangle 2819">
                <a:extLst>
                  <a:ext uri="{FF2B5EF4-FFF2-40B4-BE49-F238E27FC236}">
                    <a16:creationId xmlns:a16="http://schemas.microsoft.com/office/drawing/2014/main" id="{EF67DC52-F409-4EBE-A428-715F8CA0B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92619" y="730088"/>
                <a:ext cx="220663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6" name="Rectangle 2820">
                <a:extLst>
                  <a:ext uri="{FF2B5EF4-FFF2-40B4-BE49-F238E27FC236}">
                    <a16:creationId xmlns:a16="http://schemas.microsoft.com/office/drawing/2014/main" id="{D892355B-B049-46A5-BCB7-6A295199A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7119" y="730088"/>
                <a:ext cx="220663" cy="4963474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7" name="Rectangle 2821">
                <a:extLst>
                  <a:ext uri="{FF2B5EF4-FFF2-40B4-BE49-F238E27FC236}">
                    <a16:creationId xmlns:a16="http://schemas.microsoft.com/office/drawing/2014/main" id="{1AA9A0D9-7257-4BA0-9D2A-EE0DD92C8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1619" y="730088"/>
                <a:ext cx="220663" cy="497058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8" name="Rectangle 2822">
                <a:extLst>
                  <a:ext uri="{FF2B5EF4-FFF2-40B4-BE49-F238E27FC236}">
                    <a16:creationId xmlns:a16="http://schemas.microsoft.com/office/drawing/2014/main" id="{DA0DF6D0-9BA8-4EA9-BC76-1AE1F35DE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6119" y="730088"/>
                <a:ext cx="220663" cy="497058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99" name="Rectangle 2823">
                <a:extLst>
                  <a:ext uri="{FF2B5EF4-FFF2-40B4-BE49-F238E27FC236}">
                    <a16:creationId xmlns:a16="http://schemas.microsoft.com/office/drawing/2014/main" id="{8509DE99-1EC5-4E9F-972B-CB8DC25D0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0619" y="730088"/>
                <a:ext cx="220663" cy="497591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300" name="Rectangle 2824">
                <a:extLst>
                  <a:ext uri="{FF2B5EF4-FFF2-40B4-BE49-F238E27FC236}">
                    <a16:creationId xmlns:a16="http://schemas.microsoft.com/office/drawing/2014/main" id="{7B03E71A-7EB8-485B-A126-854A36AFE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5119" y="730088"/>
                <a:ext cx="220663" cy="497058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301" name="Rectangle 2825">
                <a:extLst>
                  <a:ext uri="{FF2B5EF4-FFF2-40B4-BE49-F238E27FC236}">
                    <a16:creationId xmlns:a16="http://schemas.microsoft.com/office/drawing/2014/main" id="{E82F6094-5CE8-4950-883C-4D0A33B1B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619" y="730088"/>
                <a:ext cx="219075" cy="497058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AC4ACAF-5FFD-4066-B44A-52641ADB206C}"/>
                </a:ext>
              </a:extLst>
            </p:cNvPr>
            <p:cNvGrpSpPr/>
            <p:nvPr/>
          </p:nvGrpSpPr>
          <p:grpSpPr>
            <a:xfrm>
              <a:off x="9332374" y="738804"/>
              <a:ext cx="2088218" cy="4901617"/>
              <a:chOff x="10639961" y="4930566"/>
              <a:chExt cx="2088218" cy="4901617"/>
            </a:xfrm>
          </p:grpSpPr>
          <p:sp>
            <p:nvSpPr>
              <p:cNvPr id="284" name="Rectangle 2825">
                <a:extLst>
                  <a:ext uri="{FF2B5EF4-FFF2-40B4-BE49-F238E27FC236}">
                    <a16:creationId xmlns:a16="http://schemas.microsoft.com/office/drawing/2014/main" id="{D29F70F5-AF7D-49D3-8DA8-4B41FE1E2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0531" y="4942376"/>
                <a:ext cx="187648" cy="4889807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85" name="Rectangle 2820">
                <a:extLst>
                  <a:ext uri="{FF2B5EF4-FFF2-40B4-BE49-F238E27FC236}">
                    <a16:creationId xmlns:a16="http://schemas.microsoft.com/office/drawing/2014/main" id="{53FB38EB-ECF5-4FA9-94DF-A8D49E361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39961" y="4930566"/>
                <a:ext cx="189008" cy="4882816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86" name="Rectangle 2821">
                <a:extLst>
                  <a:ext uri="{FF2B5EF4-FFF2-40B4-BE49-F238E27FC236}">
                    <a16:creationId xmlns:a16="http://schemas.microsoft.com/office/drawing/2014/main" id="{BCD5E62D-8783-4D3D-B1EB-B3382A2F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20695" y="4930566"/>
                <a:ext cx="189008" cy="4889807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87" name="Rectangle 2822">
                <a:extLst>
                  <a:ext uri="{FF2B5EF4-FFF2-40B4-BE49-F238E27FC236}">
                    <a16:creationId xmlns:a16="http://schemas.microsoft.com/office/drawing/2014/main" id="{0F8EE3E3-E917-4DA4-809B-82AE101A8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1429" y="4930566"/>
                <a:ext cx="189008" cy="4889807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88" name="Rectangle 2823">
                <a:extLst>
                  <a:ext uri="{FF2B5EF4-FFF2-40B4-BE49-F238E27FC236}">
                    <a16:creationId xmlns:a16="http://schemas.microsoft.com/office/drawing/2014/main" id="{8E4CFAD0-812C-47DF-82F9-0C9107357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82163" y="4930566"/>
                <a:ext cx="189008" cy="4895050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  <p:sp>
            <p:nvSpPr>
              <p:cNvPr id="289" name="Rectangle 2824">
                <a:extLst>
                  <a:ext uri="{FF2B5EF4-FFF2-40B4-BE49-F238E27FC236}">
                    <a16:creationId xmlns:a16="http://schemas.microsoft.com/office/drawing/2014/main" id="{095544B0-7122-4533-9EFB-6FFB6FDAB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2897" y="4930566"/>
                <a:ext cx="189008" cy="4889807"/>
              </a:xfrm>
              <a:prstGeom prst="rect">
                <a:avLst/>
              </a:prstGeom>
              <a:solidFill>
                <a:srgbClr val="363D46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</a:endParaRPr>
              </a:p>
            </p:txBody>
          </p:sp>
        </p:grpSp>
      </p:grpSp>
      <p:sp>
        <p:nvSpPr>
          <p:cNvPr id="302" name="Rectangle 2839">
            <a:extLst>
              <a:ext uri="{FF2B5EF4-FFF2-40B4-BE49-F238E27FC236}">
                <a16:creationId xmlns:a16="http://schemas.microsoft.com/office/drawing/2014/main" id="{477085E7-DDC8-4BD2-8685-09E0383C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93" y="3422086"/>
            <a:ext cx="10460438" cy="165458"/>
          </a:xfrm>
          <a:prstGeom prst="rect">
            <a:avLst/>
          </a:prstGeom>
          <a:solidFill>
            <a:srgbClr val="4085BE">
              <a:alpha val="65000"/>
            </a:srgb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4" name="Rectangle 2836">
            <a:extLst>
              <a:ext uri="{FF2B5EF4-FFF2-40B4-BE49-F238E27FC236}">
                <a16:creationId xmlns:a16="http://schemas.microsoft.com/office/drawing/2014/main" id="{2537BFAF-378C-47D7-91D3-9CD006A2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94" y="2389854"/>
            <a:ext cx="6385049" cy="174400"/>
          </a:xfrm>
          <a:prstGeom prst="rect">
            <a:avLst/>
          </a:prstGeom>
          <a:solidFill>
            <a:srgbClr val="4085BE">
              <a:alpha val="65000"/>
            </a:srgb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5" name="Rectangle 2838">
            <a:extLst>
              <a:ext uri="{FF2B5EF4-FFF2-40B4-BE49-F238E27FC236}">
                <a16:creationId xmlns:a16="http://schemas.microsoft.com/office/drawing/2014/main" id="{CAF1A0C6-CBFD-4854-96BD-21DFCAF7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94" y="4627866"/>
            <a:ext cx="10648236" cy="174852"/>
          </a:xfrm>
          <a:prstGeom prst="rect">
            <a:avLst/>
          </a:prstGeom>
          <a:solidFill>
            <a:srgbClr val="4085BE">
              <a:alpha val="65000"/>
            </a:srgb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F804F5FB-DE4D-4277-B0B1-C289F45D6D47}"/>
              </a:ext>
            </a:extLst>
          </p:cNvPr>
          <p:cNvSpPr/>
          <p:nvPr/>
        </p:nvSpPr>
        <p:spPr>
          <a:xfrm>
            <a:off x="4567714" y="1140147"/>
            <a:ext cx="7857368" cy="251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       OCT                 NOV                 DEC                 JAN               FEB                 MAR                 APR                MAY    </a:t>
            </a:r>
            <a:endParaRPr lang="en-US" sz="1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" name="Rectangle 4146">
            <a:extLst>
              <a:ext uri="{FF2B5EF4-FFF2-40B4-BE49-F238E27FC236}">
                <a16:creationId xmlns:a16="http://schemas.microsoft.com/office/drawing/2014/main" id="{FA1845FD-4075-4566-B4B1-0AD5A1DC5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800" y="1345981"/>
            <a:ext cx="423863" cy="140494"/>
          </a:xfrm>
          <a:prstGeom prst="rect">
            <a:avLst/>
          </a:prstGeom>
          <a:solidFill>
            <a:srgbClr val="FF66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22" name="Rectangle 3737">
            <a:extLst>
              <a:ext uri="{FF2B5EF4-FFF2-40B4-BE49-F238E27FC236}">
                <a16:creationId xmlns:a16="http://schemas.microsoft.com/office/drawing/2014/main" id="{36BA5D81-ED9B-4D49-A183-69D0CB478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832" y="2016182"/>
            <a:ext cx="1579266" cy="120731"/>
          </a:xfrm>
          <a:prstGeom prst="rect">
            <a:avLst/>
          </a:prstGeom>
          <a:solidFill>
            <a:srgbClr val="D1D02F"/>
          </a:solidFill>
          <a:ln w="0">
            <a:solidFill>
              <a:srgbClr val="D1D02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6" name="Rectangle 2839">
            <a:extLst>
              <a:ext uri="{FF2B5EF4-FFF2-40B4-BE49-F238E27FC236}">
                <a16:creationId xmlns:a16="http://schemas.microsoft.com/office/drawing/2014/main" id="{62280FF7-6BF1-48E6-8B9A-B033F19A8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08" y="913831"/>
            <a:ext cx="6111787" cy="215858"/>
          </a:xfrm>
          <a:prstGeom prst="rect">
            <a:avLst/>
          </a:prstGeom>
          <a:solidFill>
            <a:srgbClr val="363D46">
              <a:lumMod val="50000"/>
            </a:srgb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3008D7C9-5798-42DE-B8BE-656A48AC8E16}"/>
              </a:ext>
            </a:extLst>
          </p:cNvPr>
          <p:cNvSpPr/>
          <p:nvPr/>
        </p:nvSpPr>
        <p:spPr>
          <a:xfrm rot="18885770">
            <a:off x="4936555" y="1796861"/>
            <a:ext cx="145456" cy="150021"/>
          </a:xfrm>
          <a:prstGeom prst="rect">
            <a:avLst/>
          </a:prstGeom>
          <a:solidFill>
            <a:srgbClr val="4085BE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FB29F390-6269-445B-AED1-5D6867C3B220}"/>
              </a:ext>
            </a:extLst>
          </p:cNvPr>
          <p:cNvSpPr/>
          <p:nvPr/>
        </p:nvSpPr>
        <p:spPr>
          <a:xfrm>
            <a:off x="5315532" y="2770582"/>
            <a:ext cx="202406" cy="22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800" dirty="0">
                <a:solidFill>
                  <a:prstClr val="black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lang="en-US" sz="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9" name="Rectangle 2839">
            <a:extLst>
              <a:ext uri="{FF2B5EF4-FFF2-40B4-BE49-F238E27FC236}">
                <a16:creationId xmlns:a16="http://schemas.microsoft.com/office/drawing/2014/main" id="{D26EAF10-7CEC-4695-89C4-845F54158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350" y="909502"/>
            <a:ext cx="2578613" cy="216250"/>
          </a:xfrm>
          <a:prstGeom prst="rect">
            <a:avLst/>
          </a:prstGeom>
          <a:solidFill>
            <a:srgbClr val="55606F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4F64BA8E-894C-4296-89BF-3CB199B9D109}"/>
              </a:ext>
            </a:extLst>
          </p:cNvPr>
          <p:cNvSpPr/>
          <p:nvPr/>
        </p:nvSpPr>
        <p:spPr>
          <a:xfrm>
            <a:off x="5226242" y="894458"/>
            <a:ext cx="6847066" cy="267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1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            2018                                                                             2019                                                                      </a:t>
            </a:r>
            <a:endParaRPr lang="en-US" sz="11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76B87705-1AC7-4F7E-8026-693FA00135F5}"/>
              </a:ext>
            </a:extLst>
          </p:cNvPr>
          <p:cNvCxnSpPr/>
          <p:nvPr/>
        </p:nvCxnSpPr>
        <p:spPr>
          <a:xfrm>
            <a:off x="6785737" y="1491804"/>
            <a:ext cx="27666" cy="4358198"/>
          </a:xfrm>
          <a:prstGeom prst="line">
            <a:avLst/>
          </a:prstGeom>
          <a:noFill/>
          <a:ln w="25400" cap="rnd" cmpd="sng" algn="ctr">
            <a:solidFill>
              <a:srgbClr val="FF6600"/>
            </a:solidFill>
            <a:prstDash val="solid"/>
          </a:ln>
          <a:effectLst>
            <a:innerShdw blurRad="50800" dist="25400" dir="13500000">
              <a:srgbClr val="000000">
                <a:alpha val="55000"/>
              </a:srgbClr>
            </a:innerShdw>
          </a:effectLst>
        </p:spPr>
      </p:cxnSp>
      <p:sp>
        <p:nvSpPr>
          <p:cNvPr id="461" name="Rectangle 2836">
            <a:extLst>
              <a:ext uri="{FF2B5EF4-FFF2-40B4-BE49-F238E27FC236}">
                <a16:creationId xmlns:a16="http://schemas.microsoft.com/office/drawing/2014/main" id="{AEF9AEB5-E474-43DA-8358-CE5C43170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94" y="1565956"/>
            <a:ext cx="6156689" cy="174400"/>
          </a:xfrm>
          <a:prstGeom prst="rect">
            <a:avLst/>
          </a:prstGeom>
          <a:solidFill>
            <a:srgbClr val="4085BE">
              <a:alpha val="65000"/>
            </a:srgb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0852E727-2207-45E7-93AA-3152B1DE1825}"/>
              </a:ext>
            </a:extLst>
          </p:cNvPr>
          <p:cNvSpPr/>
          <p:nvPr/>
        </p:nvSpPr>
        <p:spPr>
          <a:xfrm>
            <a:off x="6722919" y="2612644"/>
            <a:ext cx="138378" cy="138378"/>
          </a:xfrm>
          <a:prstGeom prst="ellipse">
            <a:avLst/>
          </a:prstGeom>
          <a:solidFill>
            <a:srgbClr val="D1D02F"/>
          </a:solidFill>
          <a:ln w="285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027FED-34F8-4720-A3EB-574CF83A7371}"/>
              </a:ext>
            </a:extLst>
          </p:cNvPr>
          <p:cNvCxnSpPr>
            <a:cxnSpLocks/>
            <a:endCxn id="292" idx="2"/>
          </p:cNvCxnSpPr>
          <p:nvPr/>
        </p:nvCxnSpPr>
        <p:spPr>
          <a:xfrm>
            <a:off x="5517938" y="1122000"/>
            <a:ext cx="4112" cy="4694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02B6C2F4-2E95-4445-A12C-A8EEDD354584}"/>
              </a:ext>
            </a:extLst>
          </p:cNvPr>
          <p:cNvCxnSpPr>
            <a:cxnSpLocks/>
          </p:cNvCxnSpPr>
          <p:nvPr/>
        </p:nvCxnSpPr>
        <p:spPr>
          <a:xfrm>
            <a:off x="6378022" y="1129581"/>
            <a:ext cx="0" cy="4681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5DC17154-1E22-4E24-B3EB-A0BE4779ACFA}"/>
              </a:ext>
            </a:extLst>
          </p:cNvPr>
          <p:cNvCxnSpPr>
            <a:cxnSpLocks/>
          </p:cNvCxnSpPr>
          <p:nvPr/>
        </p:nvCxnSpPr>
        <p:spPr>
          <a:xfrm>
            <a:off x="7239963" y="1129581"/>
            <a:ext cx="0" cy="4674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0F55AF44-054F-4092-98DC-D421BE1E6D51}"/>
              </a:ext>
            </a:extLst>
          </p:cNvPr>
          <p:cNvCxnSpPr>
            <a:cxnSpLocks/>
          </p:cNvCxnSpPr>
          <p:nvPr/>
        </p:nvCxnSpPr>
        <p:spPr>
          <a:xfrm>
            <a:off x="8081223" y="1119380"/>
            <a:ext cx="0" cy="4684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4B1C2EF0-6168-4DB8-8461-48DC0464592D}"/>
              </a:ext>
            </a:extLst>
          </p:cNvPr>
          <p:cNvCxnSpPr>
            <a:cxnSpLocks/>
            <a:endCxn id="301" idx="2"/>
          </p:cNvCxnSpPr>
          <p:nvPr/>
        </p:nvCxnSpPr>
        <p:spPr>
          <a:xfrm>
            <a:off x="8943185" y="1119380"/>
            <a:ext cx="4791" cy="4691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1FD9E766-7B18-4D59-B1EA-39323234EBE4}"/>
              </a:ext>
            </a:extLst>
          </p:cNvPr>
          <p:cNvCxnSpPr>
            <a:cxnSpLocks/>
          </p:cNvCxnSpPr>
          <p:nvPr/>
        </p:nvCxnSpPr>
        <p:spPr>
          <a:xfrm>
            <a:off x="9797847" y="1138654"/>
            <a:ext cx="0" cy="4705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EC016B9E-8B6A-4139-84BC-9832C26859D3}"/>
              </a:ext>
            </a:extLst>
          </p:cNvPr>
          <p:cNvCxnSpPr>
            <a:cxnSpLocks/>
          </p:cNvCxnSpPr>
          <p:nvPr/>
        </p:nvCxnSpPr>
        <p:spPr>
          <a:xfrm>
            <a:off x="10658459" y="1129581"/>
            <a:ext cx="0" cy="4681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BCB859BC-C79F-4FC6-A1C5-4B14122F06A4}"/>
              </a:ext>
            </a:extLst>
          </p:cNvPr>
          <p:cNvCxnSpPr>
            <a:cxnSpLocks/>
          </p:cNvCxnSpPr>
          <p:nvPr/>
        </p:nvCxnSpPr>
        <p:spPr>
          <a:xfrm>
            <a:off x="11521440" y="1129581"/>
            <a:ext cx="0" cy="471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Isosceles Triangle 452">
            <a:extLst>
              <a:ext uri="{FF2B5EF4-FFF2-40B4-BE49-F238E27FC236}">
                <a16:creationId xmlns:a16="http://schemas.microsoft.com/office/drawing/2014/main" id="{B4763961-21E8-4549-8A39-C26DF7BB952A}"/>
              </a:ext>
            </a:extLst>
          </p:cNvPr>
          <p:cNvSpPr/>
          <p:nvPr/>
        </p:nvSpPr>
        <p:spPr>
          <a:xfrm>
            <a:off x="5543500" y="1815468"/>
            <a:ext cx="129142" cy="110962"/>
          </a:xfrm>
          <a:prstGeom prst="triangle">
            <a:avLst/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5" name="Isosceles Triangle 454">
            <a:extLst>
              <a:ext uri="{FF2B5EF4-FFF2-40B4-BE49-F238E27FC236}">
                <a16:creationId xmlns:a16="http://schemas.microsoft.com/office/drawing/2014/main" id="{8D2C5516-FD29-497A-B5FB-21571E3AAC52}"/>
              </a:ext>
            </a:extLst>
          </p:cNvPr>
          <p:cNvSpPr/>
          <p:nvPr/>
        </p:nvSpPr>
        <p:spPr>
          <a:xfrm>
            <a:off x="6423510" y="2236932"/>
            <a:ext cx="129142" cy="110962"/>
          </a:xfrm>
          <a:prstGeom prst="triangle">
            <a:avLst/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68" name="Group 467">
            <a:extLst>
              <a:ext uri="{FF2B5EF4-FFF2-40B4-BE49-F238E27FC236}">
                <a16:creationId xmlns:a16="http://schemas.microsoft.com/office/drawing/2014/main" id="{112DA023-8C0E-42EA-A120-9AC073FDF5C9}"/>
              </a:ext>
            </a:extLst>
          </p:cNvPr>
          <p:cNvGrpSpPr/>
          <p:nvPr/>
        </p:nvGrpSpPr>
        <p:grpSpPr>
          <a:xfrm>
            <a:off x="6630459" y="2734910"/>
            <a:ext cx="340158" cy="473463"/>
            <a:chOff x="6630459" y="2544410"/>
            <a:chExt cx="340158" cy="473463"/>
          </a:xfrm>
        </p:grpSpPr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65F4DDB3-2809-4B92-BC3C-0448A46E3AFB}"/>
                </a:ext>
              </a:extLst>
            </p:cNvPr>
            <p:cNvSpPr/>
            <p:nvPr/>
          </p:nvSpPr>
          <p:spPr>
            <a:xfrm>
              <a:off x="6711350" y="2623992"/>
              <a:ext cx="165304" cy="165304"/>
            </a:xfrm>
            <a:prstGeom prst="ellipse">
              <a:avLst/>
            </a:prstGeom>
            <a:solidFill>
              <a:srgbClr val="D1D02F"/>
            </a:solidFill>
            <a:ln w="19050" cap="rnd" cmpd="sng" algn="ctr">
              <a:solidFill>
                <a:srgbClr val="D1D02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4726938F-2D1D-4E3E-9B84-F20DD6B7F5FB}"/>
                </a:ext>
              </a:extLst>
            </p:cNvPr>
            <p:cNvSpPr/>
            <p:nvPr/>
          </p:nvSpPr>
          <p:spPr>
            <a:xfrm>
              <a:off x="6630459" y="2544410"/>
              <a:ext cx="340158" cy="4734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07000"/>
                </a:lnSpc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endPara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0" name="Oval 459">
            <a:extLst>
              <a:ext uri="{FF2B5EF4-FFF2-40B4-BE49-F238E27FC236}">
                <a16:creationId xmlns:a16="http://schemas.microsoft.com/office/drawing/2014/main" id="{54BAEE71-1892-4111-8AF9-95E5B314CE8A}"/>
              </a:ext>
            </a:extLst>
          </p:cNvPr>
          <p:cNvSpPr/>
          <p:nvPr/>
        </p:nvSpPr>
        <p:spPr>
          <a:xfrm>
            <a:off x="6720271" y="3031987"/>
            <a:ext cx="138378" cy="138378"/>
          </a:xfrm>
          <a:prstGeom prst="ellipse">
            <a:avLst/>
          </a:prstGeom>
          <a:solidFill>
            <a:srgbClr val="4085BE"/>
          </a:solidFill>
          <a:ln w="285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46E7DEDD-7B66-4BDE-B775-66D94867A3B1}"/>
              </a:ext>
            </a:extLst>
          </p:cNvPr>
          <p:cNvSpPr/>
          <p:nvPr/>
        </p:nvSpPr>
        <p:spPr>
          <a:xfrm>
            <a:off x="565602" y="1515286"/>
            <a:ext cx="4095749" cy="377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TASK 1:  KICK-OFF AND INTRODUCTION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Kick-Off Teleconference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Review of Plan Documents and Ordinances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Introductory Presentation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TASK 2:  RECONNAISSANCE AND INTELLEGENCE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Field Reconnaissance and Planning Staff and TRC Meeting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Planning Commission Meeting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Stakeholder Roundtables and </a:t>
            </a:r>
            <a:r>
              <a:rPr lang="en-US" sz="1000" u="sng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Open Door Meeting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Staff Teleconference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TASK 3: EVALUATION AND REPORT DRAFTING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Draft Evaluation</a:t>
            </a:r>
            <a:endParaRPr lang="en-US" sz="1000" baseline="30000" dirty="0">
              <a:solidFill>
                <a:srgbClr val="FFFFFF"/>
              </a:solidFill>
              <a:latin typeface="Adobe Gothic Std B" panose="020B0800000000000000" pitchFamily="34" charset="-12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Planning Staff, TRC, and </a:t>
            </a:r>
            <a:r>
              <a:rPr lang="en-US" sz="1000" u="sng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SECOND</a:t>
            </a: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Open Door Meeting 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Final Evaluation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TRC and Planning Commission Meeting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City Council Meeting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TASK 4:  PHASE 2 SCOPING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Work Program, Project Schedule, and Budget Estimate for UDC</a:t>
            </a:r>
            <a:b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Amendments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EC8DF364-457F-418B-909B-B0E829290B03}"/>
              </a:ext>
            </a:extLst>
          </p:cNvPr>
          <p:cNvSpPr/>
          <p:nvPr/>
        </p:nvSpPr>
        <p:spPr>
          <a:xfrm rot="18885770">
            <a:off x="6836540" y="3237711"/>
            <a:ext cx="145456" cy="150021"/>
          </a:xfrm>
          <a:prstGeom prst="rect">
            <a:avLst/>
          </a:prstGeom>
          <a:solidFill>
            <a:srgbClr val="4085BE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3" name="Rectangle 3737">
            <a:extLst>
              <a:ext uri="{FF2B5EF4-FFF2-40B4-BE49-F238E27FC236}">
                <a16:creationId xmlns:a16="http://schemas.microsoft.com/office/drawing/2014/main" id="{34C5CB5B-3D66-47FE-982E-EC2C0A6F7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083" y="3627528"/>
            <a:ext cx="2168296" cy="120731"/>
          </a:xfrm>
          <a:prstGeom prst="rect">
            <a:avLst/>
          </a:prstGeom>
          <a:solidFill>
            <a:srgbClr val="D1D02F"/>
          </a:solidFill>
          <a:ln w="0">
            <a:solidFill>
              <a:srgbClr val="D1D02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79" name="Isosceles Triangle 378">
            <a:extLst>
              <a:ext uri="{FF2B5EF4-FFF2-40B4-BE49-F238E27FC236}">
                <a16:creationId xmlns:a16="http://schemas.microsoft.com/office/drawing/2014/main" id="{B4714A0C-1BA1-4D3F-B196-39D01D2EB04A}"/>
              </a:ext>
            </a:extLst>
          </p:cNvPr>
          <p:cNvSpPr/>
          <p:nvPr/>
        </p:nvSpPr>
        <p:spPr>
          <a:xfrm>
            <a:off x="8990395" y="3644120"/>
            <a:ext cx="129142" cy="110962"/>
          </a:xfrm>
          <a:prstGeom prst="triangle">
            <a:avLst/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5" name="Rectangle 4159">
            <a:extLst>
              <a:ext uri="{FF2B5EF4-FFF2-40B4-BE49-F238E27FC236}">
                <a16:creationId xmlns:a16="http://schemas.microsoft.com/office/drawing/2014/main" id="{E20F43A2-42D9-42C5-A057-699E81636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7992" y="1363995"/>
            <a:ext cx="186314" cy="138190"/>
          </a:xfrm>
          <a:prstGeom prst="rect">
            <a:avLst/>
          </a:prstGeom>
          <a:solidFill>
            <a:srgbClr val="FF66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ED2B7481-5192-4BE4-AA0F-12C420ACC745}"/>
              </a:ext>
            </a:extLst>
          </p:cNvPr>
          <p:cNvCxnSpPr/>
          <p:nvPr/>
        </p:nvCxnSpPr>
        <p:spPr>
          <a:xfrm>
            <a:off x="9448160" y="1499262"/>
            <a:ext cx="3411" cy="4344905"/>
          </a:xfrm>
          <a:prstGeom prst="line">
            <a:avLst/>
          </a:prstGeom>
          <a:noFill/>
          <a:ln w="25400" cap="rnd" cmpd="sng" algn="ctr">
            <a:solidFill>
              <a:srgbClr val="FF6600"/>
            </a:solidFill>
            <a:prstDash val="solid"/>
          </a:ln>
          <a:effectLst>
            <a:innerShdw blurRad="50800" dist="25400" dir="13500000">
              <a:srgbClr val="000000">
                <a:alpha val="55000"/>
              </a:srgbClr>
            </a:innerShdw>
          </a:effectLst>
        </p:spPr>
      </p:cxnSp>
      <p:sp>
        <p:nvSpPr>
          <p:cNvPr id="464" name="Oval 463">
            <a:extLst>
              <a:ext uri="{FF2B5EF4-FFF2-40B4-BE49-F238E27FC236}">
                <a16:creationId xmlns:a16="http://schemas.microsoft.com/office/drawing/2014/main" id="{1C49A327-6257-46D3-BA7C-A1192C3205C8}"/>
              </a:ext>
            </a:extLst>
          </p:cNvPr>
          <p:cNvSpPr/>
          <p:nvPr/>
        </p:nvSpPr>
        <p:spPr>
          <a:xfrm>
            <a:off x="9299323" y="3760733"/>
            <a:ext cx="138378" cy="138378"/>
          </a:xfrm>
          <a:prstGeom prst="ellipse">
            <a:avLst/>
          </a:prstGeom>
          <a:solidFill>
            <a:srgbClr val="D1D02F"/>
          </a:solidFill>
          <a:ln w="285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A0A9B2FF-896F-4D34-B6EF-81E43F23D1EB}"/>
              </a:ext>
            </a:extLst>
          </p:cNvPr>
          <p:cNvSpPr/>
          <p:nvPr/>
        </p:nvSpPr>
        <p:spPr>
          <a:xfrm>
            <a:off x="9463746" y="3766817"/>
            <a:ext cx="138378" cy="138378"/>
          </a:xfrm>
          <a:prstGeom prst="ellipse">
            <a:avLst/>
          </a:prstGeom>
          <a:solidFill>
            <a:srgbClr val="4085BE"/>
          </a:solidFill>
          <a:ln w="285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0" name="Rectangle 3737">
            <a:extLst>
              <a:ext uri="{FF2B5EF4-FFF2-40B4-BE49-F238E27FC236}">
                <a16:creationId xmlns:a16="http://schemas.microsoft.com/office/drawing/2014/main" id="{D2F732B3-B5DA-4110-B285-EB33C6F24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029" y="4030367"/>
            <a:ext cx="479939" cy="120731"/>
          </a:xfrm>
          <a:prstGeom prst="rect">
            <a:avLst/>
          </a:prstGeom>
          <a:solidFill>
            <a:srgbClr val="D1D02F"/>
          </a:solidFill>
          <a:ln w="0">
            <a:solidFill>
              <a:srgbClr val="D1D02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69" name="Isosceles Triangle 468">
            <a:extLst>
              <a:ext uri="{FF2B5EF4-FFF2-40B4-BE49-F238E27FC236}">
                <a16:creationId xmlns:a16="http://schemas.microsoft.com/office/drawing/2014/main" id="{CD70EEB5-E7D5-46E5-9609-D5A701B3BFA0}"/>
              </a:ext>
            </a:extLst>
          </p:cNvPr>
          <p:cNvSpPr/>
          <p:nvPr/>
        </p:nvSpPr>
        <p:spPr>
          <a:xfrm>
            <a:off x="9882920" y="4037910"/>
            <a:ext cx="129142" cy="110962"/>
          </a:xfrm>
          <a:prstGeom prst="triangle">
            <a:avLst/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381629A2-AEC3-4873-A412-CFF8DC24D23E}"/>
              </a:ext>
            </a:extLst>
          </p:cNvPr>
          <p:cNvGrpSpPr/>
          <p:nvPr/>
        </p:nvGrpSpPr>
        <p:grpSpPr>
          <a:xfrm>
            <a:off x="10243375" y="4148872"/>
            <a:ext cx="340158" cy="473463"/>
            <a:chOff x="6630459" y="2544410"/>
            <a:chExt cx="340158" cy="473463"/>
          </a:xfrm>
        </p:grpSpPr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347F4722-8D91-4410-B27B-632FA4AB5518}"/>
                </a:ext>
              </a:extLst>
            </p:cNvPr>
            <p:cNvSpPr/>
            <p:nvPr/>
          </p:nvSpPr>
          <p:spPr>
            <a:xfrm>
              <a:off x="6711350" y="2623992"/>
              <a:ext cx="165304" cy="165304"/>
            </a:xfrm>
            <a:prstGeom prst="ellipse">
              <a:avLst/>
            </a:prstGeom>
            <a:solidFill>
              <a:srgbClr val="D1D02F"/>
            </a:solidFill>
            <a:ln w="19050" cap="rnd" cmpd="sng" algn="ctr">
              <a:solidFill>
                <a:srgbClr val="D1D02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59855234-55FA-4BB6-A47E-A0EFA1063FF2}"/>
                </a:ext>
              </a:extLst>
            </p:cNvPr>
            <p:cNvSpPr/>
            <p:nvPr/>
          </p:nvSpPr>
          <p:spPr>
            <a:xfrm>
              <a:off x="6630459" y="2544410"/>
              <a:ext cx="340158" cy="4734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07000"/>
                </a:lnSpc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endPara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5" name="Oval 474">
            <a:extLst>
              <a:ext uri="{FF2B5EF4-FFF2-40B4-BE49-F238E27FC236}">
                <a16:creationId xmlns:a16="http://schemas.microsoft.com/office/drawing/2014/main" id="{175D0E79-D410-4BC0-9EA8-E8461BBD9A3C}"/>
              </a:ext>
            </a:extLst>
          </p:cNvPr>
          <p:cNvSpPr/>
          <p:nvPr/>
        </p:nvSpPr>
        <p:spPr>
          <a:xfrm>
            <a:off x="10150794" y="4241917"/>
            <a:ext cx="138378" cy="138378"/>
          </a:xfrm>
          <a:prstGeom prst="ellipse">
            <a:avLst/>
          </a:prstGeom>
          <a:solidFill>
            <a:srgbClr val="D1D02F"/>
          </a:solidFill>
          <a:ln w="285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6" name="Rectangle 4159">
            <a:extLst>
              <a:ext uri="{FF2B5EF4-FFF2-40B4-BE49-F238E27FC236}">
                <a16:creationId xmlns:a16="http://schemas.microsoft.com/office/drawing/2014/main" id="{F346C6D1-7374-459E-A531-5F13134FC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8918" y="1363995"/>
            <a:ext cx="186314" cy="138190"/>
          </a:xfrm>
          <a:prstGeom prst="rect">
            <a:avLst/>
          </a:prstGeom>
          <a:solidFill>
            <a:srgbClr val="FF66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CA062879-00B7-42BF-8578-A2D629129C56}"/>
              </a:ext>
            </a:extLst>
          </p:cNvPr>
          <p:cNvCxnSpPr/>
          <p:nvPr/>
        </p:nvCxnSpPr>
        <p:spPr>
          <a:xfrm>
            <a:off x="10309086" y="1499262"/>
            <a:ext cx="3411" cy="4344905"/>
          </a:xfrm>
          <a:prstGeom prst="line">
            <a:avLst/>
          </a:prstGeom>
          <a:noFill/>
          <a:ln w="25400" cap="rnd" cmpd="sng" algn="ctr">
            <a:solidFill>
              <a:srgbClr val="FF6600"/>
            </a:solidFill>
            <a:prstDash val="solid"/>
          </a:ln>
          <a:effectLst>
            <a:innerShdw blurRad="50800" dist="25400" dir="13500000">
              <a:srgbClr val="000000">
                <a:alpha val="55000"/>
              </a:srgbClr>
            </a:innerShdw>
          </a:effectLst>
        </p:spPr>
      </p:cxnSp>
      <p:sp>
        <p:nvSpPr>
          <p:cNvPr id="481" name="Rectangle 4159">
            <a:extLst>
              <a:ext uri="{FF2B5EF4-FFF2-40B4-BE49-F238E27FC236}">
                <a16:creationId xmlns:a16="http://schemas.microsoft.com/office/drawing/2014/main" id="{DF8B7E35-1E86-46BC-B25F-EEE1D5A7C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9317" y="1363995"/>
            <a:ext cx="186314" cy="138190"/>
          </a:xfrm>
          <a:prstGeom prst="rect">
            <a:avLst/>
          </a:prstGeom>
          <a:solidFill>
            <a:srgbClr val="FF66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D82DF479-3A5B-4AFE-BF33-A9DA4A996446}"/>
              </a:ext>
            </a:extLst>
          </p:cNvPr>
          <p:cNvCxnSpPr/>
          <p:nvPr/>
        </p:nvCxnSpPr>
        <p:spPr>
          <a:xfrm>
            <a:off x="11089485" y="1499262"/>
            <a:ext cx="3411" cy="4344905"/>
          </a:xfrm>
          <a:prstGeom prst="line">
            <a:avLst/>
          </a:prstGeom>
          <a:noFill/>
          <a:ln w="25400" cap="rnd" cmpd="sng" algn="ctr">
            <a:solidFill>
              <a:srgbClr val="FF6600"/>
            </a:solidFill>
            <a:prstDash val="solid"/>
          </a:ln>
          <a:effectLst>
            <a:innerShdw blurRad="50800" dist="25400" dir="13500000">
              <a:srgbClr val="000000">
                <a:alpha val="55000"/>
              </a:srgbClr>
            </a:innerShdw>
          </a:effectLst>
        </p:spPr>
      </p:cxn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F196F47A-EABE-4BB0-9384-BF8A132856F3}"/>
              </a:ext>
            </a:extLst>
          </p:cNvPr>
          <p:cNvGrpSpPr/>
          <p:nvPr/>
        </p:nvGrpSpPr>
        <p:grpSpPr>
          <a:xfrm>
            <a:off x="10931296" y="4342306"/>
            <a:ext cx="340158" cy="473463"/>
            <a:chOff x="6630459" y="2544410"/>
            <a:chExt cx="340158" cy="473463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F1A64CBF-379D-47DD-9DE2-6B01E9D1F3B1}"/>
                </a:ext>
              </a:extLst>
            </p:cNvPr>
            <p:cNvSpPr/>
            <p:nvPr/>
          </p:nvSpPr>
          <p:spPr>
            <a:xfrm>
              <a:off x="6711350" y="2623992"/>
              <a:ext cx="165304" cy="165304"/>
            </a:xfrm>
            <a:prstGeom prst="ellipse">
              <a:avLst/>
            </a:prstGeom>
            <a:solidFill>
              <a:srgbClr val="D1D02F"/>
            </a:solidFill>
            <a:ln w="19050" cap="rnd" cmpd="sng" algn="ctr">
              <a:solidFill>
                <a:srgbClr val="D1D02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039BC224-EFDC-4F10-B7EC-407E4AD7244E}"/>
                </a:ext>
              </a:extLst>
            </p:cNvPr>
            <p:cNvSpPr/>
            <p:nvPr/>
          </p:nvSpPr>
          <p:spPr>
            <a:xfrm>
              <a:off x="6630459" y="2544410"/>
              <a:ext cx="340158" cy="4734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07000"/>
                </a:lnSpc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endPara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8" name="Rectangle 357">
            <a:extLst>
              <a:ext uri="{FF2B5EF4-FFF2-40B4-BE49-F238E27FC236}">
                <a16:creationId xmlns:a16="http://schemas.microsoft.com/office/drawing/2014/main" id="{5686FD27-40B1-408D-BC2D-639D514B6878}"/>
              </a:ext>
            </a:extLst>
          </p:cNvPr>
          <p:cNvSpPr/>
          <p:nvPr/>
        </p:nvSpPr>
        <p:spPr>
          <a:xfrm>
            <a:off x="6541778" y="1312069"/>
            <a:ext cx="6370470" cy="219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800" dirty="0">
                <a:solidFill>
                  <a:srgbClr val="FFFFFF"/>
                </a:solidFill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TRIP #1                                                                                   #2                           #3                       #4                                 </a:t>
            </a:r>
            <a:endParaRPr lang="en-US" sz="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4" name="Rectangle 3737">
            <a:extLst>
              <a:ext uri="{FF2B5EF4-FFF2-40B4-BE49-F238E27FC236}">
                <a16:creationId xmlns:a16="http://schemas.microsoft.com/office/drawing/2014/main" id="{D695D289-5DE0-4064-A91B-F7315B85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8208" y="4915543"/>
            <a:ext cx="868551" cy="120731"/>
          </a:xfrm>
          <a:prstGeom prst="rect">
            <a:avLst/>
          </a:prstGeom>
          <a:solidFill>
            <a:srgbClr val="D1D02F"/>
          </a:solidFill>
          <a:ln w="0">
            <a:solidFill>
              <a:srgbClr val="D1D02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83" name="Isosceles Triangle 482">
            <a:extLst>
              <a:ext uri="{FF2B5EF4-FFF2-40B4-BE49-F238E27FC236}">
                <a16:creationId xmlns:a16="http://schemas.microsoft.com/office/drawing/2014/main" id="{8CC5D7CF-8F43-4257-8EEC-5E2FDF8827FF}"/>
              </a:ext>
            </a:extLst>
          </p:cNvPr>
          <p:cNvSpPr/>
          <p:nvPr/>
        </p:nvSpPr>
        <p:spPr>
          <a:xfrm>
            <a:off x="11191611" y="4929392"/>
            <a:ext cx="129142" cy="110962"/>
          </a:xfrm>
          <a:prstGeom prst="triangle">
            <a:avLst/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E0B5AA53-07D6-422B-83E7-369E2A2E033B}"/>
              </a:ext>
            </a:extLst>
          </p:cNvPr>
          <p:cNvGrpSpPr/>
          <p:nvPr/>
        </p:nvGrpSpPr>
        <p:grpSpPr>
          <a:xfrm>
            <a:off x="6967347" y="5964163"/>
            <a:ext cx="340158" cy="473463"/>
            <a:chOff x="6630459" y="2544410"/>
            <a:chExt cx="340158" cy="473463"/>
          </a:xfrm>
        </p:grpSpPr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74F90714-C4B5-4A33-8307-366D5C8854BC}"/>
                </a:ext>
              </a:extLst>
            </p:cNvPr>
            <p:cNvSpPr/>
            <p:nvPr/>
          </p:nvSpPr>
          <p:spPr>
            <a:xfrm>
              <a:off x="6711350" y="2623992"/>
              <a:ext cx="165304" cy="165304"/>
            </a:xfrm>
            <a:prstGeom prst="ellipse">
              <a:avLst/>
            </a:prstGeom>
            <a:solidFill>
              <a:srgbClr val="D1D02F"/>
            </a:solidFill>
            <a:ln w="19050" cap="rnd" cmpd="sng" algn="ctr">
              <a:solidFill>
                <a:srgbClr val="D1D02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EC59356E-565F-4E2E-87FF-308F89774D3F}"/>
                </a:ext>
              </a:extLst>
            </p:cNvPr>
            <p:cNvSpPr/>
            <p:nvPr/>
          </p:nvSpPr>
          <p:spPr>
            <a:xfrm>
              <a:off x="6630459" y="2544410"/>
              <a:ext cx="340158" cy="4734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>
                <a:lnSpc>
                  <a:spcPct val="107000"/>
                </a:lnSpc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Adobe Gothic Std B" panose="020B0800000000000000" pitchFamily="34" charset="-128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endParaRPr lang="en-US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4" name="Rectangle 493">
            <a:extLst>
              <a:ext uri="{FF2B5EF4-FFF2-40B4-BE49-F238E27FC236}">
                <a16:creationId xmlns:a16="http://schemas.microsoft.com/office/drawing/2014/main" id="{1A7BD82C-31EB-4023-91B6-F9DECBD35868}"/>
              </a:ext>
            </a:extLst>
          </p:cNvPr>
          <p:cNvSpPr/>
          <p:nvPr/>
        </p:nvSpPr>
        <p:spPr>
          <a:xfrm>
            <a:off x="7161402" y="6230453"/>
            <a:ext cx="2735856" cy="25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Gothic Std B" panose="020B08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Deliverable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A9BBD5-B3C5-40B4-9649-5FB572BB6AE9}"/>
              </a:ext>
            </a:extLst>
          </p:cNvPr>
          <p:cNvSpPr/>
          <p:nvPr/>
        </p:nvSpPr>
        <p:spPr>
          <a:xfrm>
            <a:off x="9119537" y="3587544"/>
            <a:ext cx="715778" cy="476768"/>
          </a:xfrm>
          <a:prstGeom prst="ellipse">
            <a:avLst/>
          </a:prstGeom>
          <a:noFill/>
          <a:ln w="603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40DB9EB-7692-4371-A027-5D26255B0555}"/>
              </a:ext>
            </a:extLst>
          </p:cNvPr>
          <p:cNvSpPr>
            <a:spLocks noGrp="1"/>
          </p:cNvSpPr>
          <p:nvPr/>
        </p:nvSpPr>
        <p:spPr>
          <a:xfrm>
            <a:off x="-233085" y="975359"/>
            <a:ext cx="5854542" cy="5443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 cap="small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  <a:defRPr sz="16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ease of use - </a:t>
            </a:r>
            <a:r>
              <a:rPr lang="en-US" sz="2400" u="sng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lang="en-US" sz="2400" b="1" u="sng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CodePlus</a:t>
            </a:r>
            <a:r>
              <a:rPr lang="en-US" sz="2400" b="1" u="sng" baseline="300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TM</a:t>
            </a:r>
            <a:endParaRPr lang="en-US" sz="2400" b="1" u="sng" baseline="30000" dirty="0">
              <a:solidFill>
                <a:schemeClr val="bg1"/>
              </a:solidFill>
              <a:uFill>
                <a:solidFill>
                  <a:srgbClr val="3497BE"/>
                </a:solidFill>
              </a:u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Reorganization / consolidation 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tables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of overlay/special 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 districts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Clarification of Trust Fund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practices for incentivizing: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increased density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Affordable / work force housing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Low-impact development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E9DF636-F45F-4DC6-BD25-5AD44268D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586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707399B-C3D5-4633-B40A-B63BE622A8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5053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Known Issues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83AE0-50B9-4C50-8A0D-7E57D3BC2482}"/>
              </a:ext>
            </a:extLst>
          </p:cNvPr>
          <p:cNvSpPr/>
          <p:nvPr/>
        </p:nvSpPr>
        <p:spPr>
          <a:xfrm>
            <a:off x="8471667" y="1493087"/>
            <a:ext cx="3756541" cy="7386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Online Drafting in Word-like format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Collaborative drafting and editing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Hyperlinks of definitions and cross-references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880BF-2AE9-45E1-8BD3-4D57417C3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6" t="13114" r="43823" b="40035"/>
          <a:stretch/>
        </p:blipFill>
        <p:spPr>
          <a:xfrm>
            <a:off x="5224494" y="1281384"/>
            <a:ext cx="3245993" cy="1663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932CF-6C72-48F3-A4D4-A1FF36004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24" t="10126" r="36691" b="22375"/>
          <a:stretch/>
        </p:blipFill>
        <p:spPr>
          <a:xfrm>
            <a:off x="5265604" y="3107637"/>
            <a:ext cx="3204883" cy="16630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8949F9-CC1E-4977-B4AA-4141219D8E95}"/>
              </a:ext>
            </a:extLst>
          </p:cNvPr>
          <p:cNvSpPr/>
          <p:nvPr/>
        </p:nvSpPr>
        <p:spPr>
          <a:xfrm>
            <a:off x="8522544" y="3387599"/>
            <a:ext cx="32672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Password-protected commenting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Documentation via track-changes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Personalized tracking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709580-1D61-45E1-BE12-B4292E66E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03" y="4963586"/>
            <a:ext cx="3267241" cy="16630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FB0709-2080-4B54-8467-6E7C5DAD8C9E}"/>
              </a:ext>
            </a:extLst>
          </p:cNvPr>
          <p:cNvSpPr/>
          <p:nvPr/>
        </p:nvSpPr>
        <p:spPr>
          <a:xfrm>
            <a:off x="8522544" y="5241693"/>
            <a:ext cx="3620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Comment management system</a:t>
            </a:r>
            <a:endParaRPr lang="en-US" sz="1600" i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Searchable comment/response record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Denote required follow-ups</a:t>
            </a:r>
          </a:p>
        </p:txBody>
      </p:sp>
    </p:spTree>
    <p:extLst>
      <p:ext uri="{BB962C8B-B14F-4D97-AF65-F5344CB8AC3E}">
        <p14:creationId xmlns:p14="http://schemas.microsoft.com/office/powerpoint/2010/main" val="2562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40DB9EB-7692-4371-A027-5D26255B0555}"/>
              </a:ext>
            </a:extLst>
          </p:cNvPr>
          <p:cNvSpPr>
            <a:spLocks noGrp="1"/>
          </p:cNvSpPr>
          <p:nvPr/>
        </p:nvSpPr>
        <p:spPr>
          <a:xfrm>
            <a:off x="-233085" y="975359"/>
            <a:ext cx="5854542" cy="5443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 cap="small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  <a:defRPr sz="16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Digital ease of use - </a:t>
            </a:r>
            <a:r>
              <a:rPr lang="en-US" sz="24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b="1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CodePlus</a:t>
            </a:r>
            <a:r>
              <a:rPr lang="en-US" sz="2400" b="1" baseline="300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Reorganization / consolidation </a:t>
            </a:r>
            <a:b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tables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of overlay/special </a:t>
            </a:r>
            <a:b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 districts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Clarification of Trust Fund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practices for incentivizing: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increased density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Affordable / work force housing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Low-impact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E6C5A-46C2-448D-91D8-16B5286E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60" y="975359"/>
            <a:ext cx="2223831" cy="2906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20033-80B2-4DE9-BFC6-80493062D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513" y="2814026"/>
            <a:ext cx="3439123" cy="1766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168F-CDA9-41E7-942B-7209CDBCB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823" y="4700240"/>
            <a:ext cx="2910502" cy="173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C5357-349F-45D4-B89B-B232A8FF8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546" y="2163230"/>
            <a:ext cx="3519414" cy="2973546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5BFF5967-B4D5-4322-B6EE-29E5E3AAA834}"/>
              </a:ext>
            </a:extLst>
          </p:cNvPr>
          <p:cNvSpPr/>
          <p:nvPr/>
        </p:nvSpPr>
        <p:spPr>
          <a:xfrm>
            <a:off x="7426254" y="876300"/>
            <a:ext cx="1076029" cy="5634228"/>
          </a:xfrm>
          <a:prstGeom prst="rightBrace">
            <a:avLst>
              <a:gd name="adj1" fmla="val 5949"/>
              <a:gd name="adj2" fmla="val 50451"/>
            </a:avLst>
          </a:prstGeom>
          <a:ln w="34925">
            <a:solidFill>
              <a:srgbClr val="D8D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A52042E-CFC6-4812-B714-AEA389865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586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4AB3608-FFBC-474A-B0BF-54A244A47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5053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Known Issues</a:t>
            </a:r>
          </a:p>
        </p:txBody>
      </p:sp>
    </p:spTree>
    <p:extLst>
      <p:ext uri="{BB962C8B-B14F-4D97-AF65-F5344CB8AC3E}">
        <p14:creationId xmlns:p14="http://schemas.microsoft.com/office/powerpoint/2010/main" val="23451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40DB9EB-7692-4371-A027-5D26255B0555}"/>
              </a:ext>
            </a:extLst>
          </p:cNvPr>
          <p:cNvSpPr>
            <a:spLocks noGrp="1"/>
          </p:cNvSpPr>
          <p:nvPr/>
        </p:nvSpPr>
        <p:spPr>
          <a:xfrm>
            <a:off x="-233085" y="975359"/>
            <a:ext cx="5854542" cy="5443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 cap="small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  <a:defRPr sz="16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Digital ease of use - </a:t>
            </a:r>
            <a:r>
              <a:rPr lang="en-US" sz="24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b="1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CodePlus</a:t>
            </a:r>
            <a:r>
              <a:rPr lang="en-US" sz="2400" b="1" baseline="300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Reorganization / consolidation </a:t>
            </a:r>
            <a:b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tables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of overlay/special </a:t>
            </a:r>
            <a:b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 districts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Clarification of Trust Fund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practices for incentivizing: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increased density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Affordable / work force housing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Low-impact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E0D12-86C8-4F33-85A9-10615CD3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10" y="1377649"/>
            <a:ext cx="2716213" cy="173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7C3653-7D1E-40EF-B56F-AB06504F3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438" y="2890091"/>
            <a:ext cx="3947552" cy="218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9A22C-06D9-4F43-935C-766BEF12C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676" y="4320618"/>
            <a:ext cx="3818693" cy="2189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6C32C2-F779-42C5-80A9-4FE93C8C7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906" b="17917"/>
          <a:stretch/>
        </p:blipFill>
        <p:spPr>
          <a:xfrm>
            <a:off x="8267700" y="1320557"/>
            <a:ext cx="3339004" cy="238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D296C6-4EAA-410B-AEAD-C2383E7EF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586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655F380-EFB0-4DEB-9A9B-2F82C804A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5053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Known Issues</a:t>
            </a:r>
          </a:p>
        </p:txBody>
      </p:sp>
    </p:spTree>
    <p:extLst>
      <p:ext uri="{BB962C8B-B14F-4D97-AF65-F5344CB8AC3E}">
        <p14:creationId xmlns:p14="http://schemas.microsoft.com/office/powerpoint/2010/main" val="7406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40DB9EB-7692-4371-A027-5D26255B0555}"/>
              </a:ext>
            </a:extLst>
          </p:cNvPr>
          <p:cNvSpPr>
            <a:spLocks noGrp="1"/>
          </p:cNvSpPr>
          <p:nvPr/>
        </p:nvSpPr>
        <p:spPr>
          <a:xfrm>
            <a:off x="-233085" y="975359"/>
            <a:ext cx="5854542" cy="5443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 cap="small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  <a:defRPr sz="16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Digital ease of use - </a:t>
            </a:r>
            <a:r>
              <a:rPr lang="en-US" sz="24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b="1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CodePlus</a:t>
            </a:r>
            <a:r>
              <a:rPr lang="en-US" sz="2400" b="1" baseline="300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Reorganization / consolidation </a:t>
            </a:r>
            <a:b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tables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of overlay/special </a:t>
            </a:r>
            <a:b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 districts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Clarification of Trust Fund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practices for incentivizing: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increased density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Affordable / work force housing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Low-impact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114CAE-4B74-4647-928D-CB6B2379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071" y="1436444"/>
            <a:ext cx="4678790" cy="452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E8B931-5F87-4055-BBEC-A9F7878C1E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586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44C610D-D8B7-417D-AD06-2D9281DF6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5053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Known Issues</a:t>
            </a:r>
          </a:p>
        </p:txBody>
      </p:sp>
    </p:spTree>
    <p:extLst>
      <p:ext uri="{BB962C8B-B14F-4D97-AF65-F5344CB8AC3E}">
        <p14:creationId xmlns:p14="http://schemas.microsoft.com/office/powerpoint/2010/main" val="139791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40DB9EB-7692-4371-A027-5D26255B0555}"/>
              </a:ext>
            </a:extLst>
          </p:cNvPr>
          <p:cNvSpPr>
            <a:spLocks noGrp="1"/>
          </p:cNvSpPr>
          <p:nvPr/>
        </p:nvSpPr>
        <p:spPr>
          <a:xfrm>
            <a:off x="-233085" y="975359"/>
            <a:ext cx="5854542" cy="5443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 cap="small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  <a:defRPr sz="16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Digital ease of use - </a:t>
            </a:r>
            <a:r>
              <a:rPr lang="en-US" sz="24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b="1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CodePlus</a:t>
            </a:r>
            <a:r>
              <a:rPr lang="en-US" sz="2400" b="1" baseline="30000" dirty="0" err="1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Reorganization / consolidation </a:t>
            </a:r>
            <a:b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tables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of overlay/special </a:t>
            </a:r>
            <a:b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 districts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uFill>
                  <a:solidFill>
                    <a:srgbClr val="D8D736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Clarification of Trust Fund</a:t>
            </a: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400" b="1" u="sng" dirty="0">
                <a:solidFill>
                  <a:schemeClr val="bg1"/>
                </a:solidFill>
                <a:uFill>
                  <a:solidFill>
                    <a:srgbClr val="3497BE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practices for incentivizing: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Appropriate increased density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Affordable / work force housing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Low-impact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EF5F8-D267-4760-9B17-D4774F2F9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331" y="950897"/>
            <a:ext cx="3534970" cy="204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9F06A-162D-4E0C-9044-7FF92409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423" y="2398959"/>
            <a:ext cx="2171625" cy="322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8D73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://www.h-gac.com/community/low-impact-development/Images/GreenRoofGhirardiPark.png">
            <a:extLst>
              <a:ext uri="{FF2B5EF4-FFF2-40B4-BE49-F238E27FC236}">
                <a16:creationId xmlns:a16="http://schemas.microsoft.com/office/drawing/2014/main" id="{E54F57EA-22B4-4CB9-8211-C7F10EE8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76" y="1768756"/>
            <a:ext cx="2656390" cy="16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-gac.com/community/low-impact-development/Images/BioswaleGhirardiPark.png">
            <a:extLst>
              <a:ext uri="{FF2B5EF4-FFF2-40B4-BE49-F238E27FC236}">
                <a16:creationId xmlns:a16="http://schemas.microsoft.com/office/drawing/2014/main" id="{C2703319-7FDA-41A1-BBE2-C439C406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3494169"/>
            <a:ext cx="2691922" cy="168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-gac.com/community/low-impact-development/Images/PerviousPavers-HermanPark.png">
            <a:extLst>
              <a:ext uri="{FF2B5EF4-FFF2-40B4-BE49-F238E27FC236}">
                <a16:creationId xmlns:a16="http://schemas.microsoft.com/office/drawing/2014/main" id="{87FE20C1-3CD6-4273-9D82-65163BA8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66" y="5194816"/>
            <a:ext cx="270510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91F008F-18B2-4DBF-8C62-CADFA92C6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586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FCFAE2-90E9-4CFE-8D56-BCBE592BD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5053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Known Issues</a:t>
            </a:r>
          </a:p>
        </p:txBody>
      </p:sp>
    </p:spTree>
    <p:extLst>
      <p:ext uri="{BB962C8B-B14F-4D97-AF65-F5344CB8AC3E}">
        <p14:creationId xmlns:p14="http://schemas.microsoft.com/office/powerpoint/2010/main" val="31940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40DB9EB-7692-4371-A027-5D26255B0555}"/>
              </a:ext>
            </a:extLst>
          </p:cNvPr>
          <p:cNvSpPr>
            <a:spLocks noGrp="1"/>
          </p:cNvSpPr>
          <p:nvPr/>
        </p:nvSpPr>
        <p:spPr>
          <a:xfrm>
            <a:off x="-233086" y="975359"/>
            <a:ext cx="11920261" cy="5443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 cap="small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  <a:defRPr sz="16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none" baseline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685800" lvl="1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Ideally, a UDC should: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Assure the protection of the public's health, safety, and welfare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Implement the land use policies Plan CC, the Area Development Plans, and City master plans</a:t>
            </a:r>
          </a:p>
          <a:p>
            <a:pPr marL="1143000" lvl="2" indent="-342900">
              <a:lnSpc>
                <a:spcPct val="90000"/>
              </a:lnSpc>
              <a:spcBef>
                <a:spcPts val="0"/>
              </a:spcBef>
              <a:buClr>
                <a:srgbClr val="4EBFE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 flexible enough to allow property owners the freedom to create lasting, valued, and affordable communities without unreasonable regulatory barriers that may delay a project or stifle creativity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88918CF-F400-481B-9D20-B7A2A2EAF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8586" y="357170"/>
            <a:ext cx="4744818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497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5970A7-E9AF-44FF-A305-F1FED3D9D3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5053" y="347472"/>
            <a:ext cx="5523649" cy="712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Known Issues</a:t>
            </a:r>
          </a:p>
        </p:txBody>
      </p:sp>
    </p:spTree>
    <p:extLst>
      <p:ext uri="{BB962C8B-B14F-4D97-AF65-F5344CB8AC3E}">
        <p14:creationId xmlns:p14="http://schemas.microsoft.com/office/powerpoint/2010/main" val="6723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20307</TotalTime>
  <Words>1581</Words>
  <Application>Microsoft Office PowerPoint</Application>
  <PresentationFormat>Widescreen</PresentationFormat>
  <Paragraphs>361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Adobe Gothic Std B</vt:lpstr>
      <vt:lpstr>Arial</vt:lpstr>
      <vt:lpstr>Calibri</vt:lpstr>
      <vt:lpstr>Century Gothic</vt:lpstr>
      <vt:lpstr>Gill Sans MT</vt:lpstr>
      <vt:lpstr>Wingdings</vt:lpstr>
      <vt:lpstr>Parcel</vt:lpstr>
      <vt:lpstr>City of Corpus Christi, Texas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Decatur, Alabama</dc:title>
  <dc:creator>Janis</dc:creator>
  <cp:lastModifiedBy>Yvette Dodd</cp:lastModifiedBy>
  <cp:revision>1060</cp:revision>
  <cp:lastPrinted>2018-12-05T22:56:20Z</cp:lastPrinted>
  <dcterms:created xsi:type="dcterms:W3CDTF">2016-03-30T21:21:49Z</dcterms:created>
  <dcterms:modified xsi:type="dcterms:W3CDTF">2019-03-21T19:28:33Z</dcterms:modified>
</cp:coreProperties>
</file>