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354" r:id="rId2"/>
    <p:sldId id="379" r:id="rId3"/>
    <p:sldId id="388" r:id="rId4"/>
    <p:sldId id="382" r:id="rId5"/>
    <p:sldId id="390" r:id="rId6"/>
    <p:sldId id="392" r:id="rId7"/>
    <p:sldId id="393" r:id="rId8"/>
    <p:sldId id="394" r:id="rId9"/>
    <p:sldId id="39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8AA7F"/>
    <a:srgbClr val="267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 autoAdjust="0"/>
    <p:restoredTop sz="87708" autoAdjust="0"/>
  </p:normalViewPr>
  <p:slideViewPr>
    <p:cSldViewPr snapToGrid="0">
      <p:cViewPr varScale="1">
        <p:scale>
          <a:sx n="60" d="100"/>
          <a:sy n="60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B55316-6C44-4EDB-8A22-FF9BA0FD2BC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092A06-D73D-43B0-A13B-4BE6DB83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Good morning, commissioners.  Before I begin, please keep in mind that the area is currently not in danger of losing the ozone attainment status.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In fact, the ozone level has been trending down in the past 10 years, thanks in part to the Port along with Gretchen’s Coastal Bend Air Quality Partnership.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So, instead of cost estimates, you may also interpret all the estimates I am about to present as the benefits of achieving ozone attainment.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As a hypothetical/counterfactual exercise, Corpus Christi will receive a marginal nonattainment designation if the ozone level is higher than 70 ppb; and moderate nonattainment for 80 ppb. 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estimates of the total costs range between $586 million and $1.7 billion each year.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low estimates are conservative, realistic estimates based on the costs of existing nonattainment areas.  The high estimates are so-called worst case scenarios that are less likely to happen.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broad categories of costs are impact on industry, costs related to road construction delays, vehicle inspection, and educational programs are required under nonattainment.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As you can see, the impact on local industry makes up about 95% of the total cost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Next, we dive into the specifics in the impacts on local industry. 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First, there are explicit costs, such as a special permitting process called Nonattainment New Source Review and the costs to reduce or offset any Point Source emissions.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second type of costs are implicit costs, such as construction delays up to 1 year associated with a longer permitting process and potential losses from losing the opportunity for some firms to expand or relocate to Corpus Christi. 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Given more than $50 billion in capital investments in the past 10 years, the estimates of lost industry expansion are between $0.5 billion to $1.6 billion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The low estimates are based on the assumption of losing a one-third capacity expansion of an average-size firm in a particular industry.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high estimates are based on losing the relocation of one average-size firm to the area.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Again, given our recent history, the bulk of the costs would fall on the petrochemical industry and other heavy manufacturing industries.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/>
              <a:t>You’ve seen a </a:t>
            </a:r>
            <a:r>
              <a:rPr lang="en-US" sz="1600" dirty="0"/>
              <a:t>lot of large numbers.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One way to bring those numbers to perspective is to compare our estimates with estimates for other areas in Texas.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Our estimates for Corpus Christi are higher than San Antonio’s, even though their economy is 4 times larger.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Again, Corpus Christi is smaller than Austin, but our total cost estimates are very close to Austin’s.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Our relatively high cost estimates are mostly related to the strong growth in industrial construction in the past 10 years.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It is also important to keep in mind that all estimates are on an annual basis.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The window of nonattainment is at least 23 years:  It takes 3+ years for the attainment designation.  And then there are two 10-year maintenance periods.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In other words, it will take a whole generation to bear the costs of ozone nonattainment.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potential cost estimates are within 5% of the metro area GDP at $23.5 billion.  </a:t>
            </a:r>
          </a:p>
          <a:p>
            <a:r>
              <a:rPr lang="en-US" dirty="0"/>
              <a:t>By comparison, a comparable reduction in the ozone level by about 10% during the COVID-19 lockdown period in March-April resulted in a 33% reduction in GDP (nationwide).  The cost of clean air is now obvious.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92A06-D73D-43B0-A13B-4BE6DB830E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1DEA4-1FB0-4FA4-8894-DA2D2AC8AFB2}"/>
              </a:ext>
            </a:extLst>
          </p:cNvPr>
          <p:cNvSpPr txBox="1"/>
          <p:nvPr userDrawn="1"/>
        </p:nvSpPr>
        <p:spPr>
          <a:xfrm>
            <a:off x="1467" y="6176962"/>
            <a:ext cx="12190533" cy="6810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rgbClr val="0066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BBD66-C696-44D3-9944-E97CD2701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5" y="6274357"/>
            <a:ext cx="2260317" cy="523174"/>
          </a:xfrm>
          <a:prstGeom prst="rect">
            <a:avLst/>
          </a:prstGeom>
        </p:spPr>
      </p:pic>
      <p:pic>
        <p:nvPicPr>
          <p:cNvPr id="11" name="Picture 10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0C23B2B5-C884-4FF1-AD2C-DAF1B8E31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7" y="0"/>
            <a:ext cx="12209207" cy="61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AF1E5-4C25-43E1-8B60-13969A34E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0991" y="6296025"/>
            <a:ext cx="2310056" cy="4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3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2895" y="6356350"/>
            <a:ext cx="2743200" cy="365125"/>
          </a:xfrm>
        </p:spPr>
        <p:txBody>
          <a:bodyPr/>
          <a:lstStyle/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FF6C-9F26-4E2D-BF88-02A3AAE205D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87CF-E896-452A-9331-825867C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119EF-C1C7-4CC7-99BF-6F7D8C5A7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3"/>
          <a:stretch/>
        </p:blipFill>
        <p:spPr>
          <a:xfrm>
            <a:off x="0" y="0"/>
            <a:ext cx="12192000" cy="61376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1317-ED4E-4E56-88A0-71110182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849" y="4259532"/>
            <a:ext cx="3377184" cy="71780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spc="200" dirty="0">
                <a:solidFill>
                  <a:schemeClr val="bg1"/>
                </a:solidFill>
              </a:rPr>
              <a:t>August 25, 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416135"/>
            <a:ext cx="10515600" cy="2400908"/>
          </a:xfrm>
          <a:gradFill flip="none" rotWithShape="1">
            <a:gsLst>
              <a:gs pos="0">
                <a:schemeClr val="bg1">
                  <a:alpha val="57000"/>
                </a:schemeClr>
              </a:gs>
              <a:gs pos="50000">
                <a:schemeClr val="bg1">
                  <a:shade val="67500"/>
                  <a:satMod val="115000"/>
                  <a:alpha val="78000"/>
                </a:schemeClr>
              </a:gs>
              <a:gs pos="100000">
                <a:schemeClr val="bg1">
                  <a:shade val="100000"/>
                  <a:satMod val="115000"/>
                  <a:alpha val="62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Potential Costs of Ozone Nonattainment in the Corpus Christi Metropolitan Area</a:t>
            </a:r>
          </a:p>
        </p:txBody>
      </p:sp>
    </p:spTree>
    <p:extLst>
      <p:ext uri="{BB962C8B-B14F-4D97-AF65-F5344CB8AC3E}">
        <p14:creationId xmlns:p14="http://schemas.microsoft.com/office/powerpoint/2010/main" val="299226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308"/>
            <a:ext cx="7690339" cy="1154441"/>
          </a:xfrm>
          <a:noFill/>
        </p:spPr>
        <p:txBody>
          <a:bodyPr>
            <a:norm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Corpus Christi Area Ozone Concentration, ppb.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DC9C6-86AD-41B4-B0EE-A741D071A57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245458"/>
            <a:ext cx="10033489" cy="47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4744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1" y="247808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Potential Cost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1317-ED4E-4E56-88A0-71110182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61" y="1584642"/>
            <a:ext cx="10515600" cy="4351338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Conformity 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industry expansion &amp; emission control costs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project delays</a:t>
            </a:r>
          </a:p>
          <a:p>
            <a:pPr>
              <a:lnSpc>
                <a:spcPct val="130000"/>
              </a:lnSpc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Conformity 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construction delays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inspection costs</a:t>
            </a:r>
          </a:p>
          <a:p>
            <a:pPr>
              <a:lnSpc>
                <a:spcPct val="130000"/>
              </a:lnSpc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Educational/Outreach Programs</a:t>
            </a:r>
          </a:p>
          <a:p>
            <a:pPr>
              <a:lnSpc>
                <a:spcPct val="130000"/>
              </a:lnSpc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Control Programs</a:t>
            </a:r>
          </a:p>
          <a:p>
            <a:pPr>
              <a:lnSpc>
                <a:spcPct val="130000"/>
              </a:lnSpc>
            </a:pPr>
            <a:endParaRPr lang="en-US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38100"/>
            <a:ext cx="10515600" cy="1154441"/>
          </a:xfrm>
          <a:noFill/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Overview of Clean Air Act Ozone Planning and Control Requirements by Classification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4AAE6-C873-4E41-ABC9-CE965E9A9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6825" y="931743"/>
            <a:ext cx="9658350" cy="49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14458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Total Annual Projected Potential Costs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EE71-59DB-421D-9C72-B85489CD9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37460"/>
              </p:ext>
            </p:extLst>
          </p:nvPr>
        </p:nvGraphicFramePr>
        <p:xfrm>
          <a:off x="350196" y="1309511"/>
          <a:ext cx="11537004" cy="3614261"/>
        </p:xfrm>
        <a:graphic>
          <a:graphicData uri="http://schemas.openxmlformats.org/drawingml/2006/table">
            <a:tbl>
              <a:tblPr firstRow="1" firstCol="1" bandRow="1"/>
              <a:tblGrid>
                <a:gridCol w="4141488">
                  <a:extLst>
                    <a:ext uri="{9D8B030D-6E8A-4147-A177-3AD203B41FA5}">
                      <a16:colId xmlns:a16="http://schemas.microsoft.com/office/drawing/2014/main" val="120059148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488652434"/>
                    </a:ext>
                  </a:extLst>
                </a:gridCol>
                <a:gridCol w="1972138">
                  <a:extLst>
                    <a:ext uri="{9D8B030D-6E8A-4147-A177-3AD203B41FA5}">
                      <a16:colId xmlns:a16="http://schemas.microsoft.com/office/drawing/2014/main" val="2899584597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768236834"/>
                    </a:ext>
                  </a:extLst>
                </a:gridCol>
                <a:gridCol w="2070744">
                  <a:extLst>
                    <a:ext uri="{9D8B030D-6E8A-4147-A177-3AD203B41FA5}">
                      <a16:colId xmlns:a16="http://schemas.microsoft.com/office/drawing/2014/main" val="1029852461"/>
                    </a:ext>
                  </a:extLst>
                </a:gridCol>
              </a:tblGrid>
              <a:tr h="582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Marginal Nonattainment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(&gt;70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 Nonattainment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(&gt;80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21197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14476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 on Local Industry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$565,945,755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$1,690,216,126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$566,376,968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$1,697,857,641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550862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Losses due to Road Construction Delays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$20,263,963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$20,291,740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$27,348,016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$27,373,016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57908"/>
                  </a:ext>
                </a:extLst>
              </a:tr>
              <a:tr h="451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 Inspection Costs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$5,769,684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$9,281,666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97400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Educational/Outreach Program Costs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$123,474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$123,474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$261,148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$261,148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93328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Costs of Voluntary Control Measures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$29,655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$29,655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$29,655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$29,655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38256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Corpus Christi MSA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$586,362,847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$1,710,660,996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$599,785,472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$1,734,803,126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8915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30E0597-C372-42A0-A5A1-E4C880B814B6}"/>
              </a:ext>
            </a:extLst>
          </p:cNvPr>
          <p:cNvSpPr/>
          <p:nvPr/>
        </p:nvSpPr>
        <p:spPr>
          <a:xfrm>
            <a:off x="350196" y="2340884"/>
            <a:ext cx="11491608" cy="4085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0182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14458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Annual Projected Costs on Industry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EE71-59DB-421D-9C72-B85489CD9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42049"/>
              </p:ext>
            </p:extLst>
          </p:nvPr>
        </p:nvGraphicFramePr>
        <p:xfrm>
          <a:off x="350196" y="1440021"/>
          <a:ext cx="11537004" cy="3470491"/>
        </p:xfrm>
        <a:graphic>
          <a:graphicData uri="http://schemas.openxmlformats.org/drawingml/2006/table">
            <a:tbl>
              <a:tblPr firstRow="1" firstCol="1" bandRow="1"/>
              <a:tblGrid>
                <a:gridCol w="4141488">
                  <a:extLst>
                    <a:ext uri="{9D8B030D-6E8A-4147-A177-3AD203B41FA5}">
                      <a16:colId xmlns:a16="http://schemas.microsoft.com/office/drawing/2014/main" val="120059148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488652434"/>
                    </a:ext>
                  </a:extLst>
                </a:gridCol>
                <a:gridCol w="1972138">
                  <a:extLst>
                    <a:ext uri="{9D8B030D-6E8A-4147-A177-3AD203B41FA5}">
                      <a16:colId xmlns:a16="http://schemas.microsoft.com/office/drawing/2014/main" val="2899584597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768236834"/>
                    </a:ext>
                  </a:extLst>
                </a:gridCol>
                <a:gridCol w="2070744">
                  <a:extLst>
                    <a:ext uri="{9D8B030D-6E8A-4147-A177-3AD203B41FA5}">
                      <a16:colId xmlns:a16="http://schemas.microsoft.com/office/drawing/2014/main" val="1029852461"/>
                    </a:ext>
                  </a:extLst>
                </a:gridCol>
              </a:tblGrid>
              <a:tr h="55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Marginal Nonattainment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(&gt;70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 Nonattainment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(&gt;70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21197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14476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of NNSR Permitting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$186,222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$465,556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$186,299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$465,748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550862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of Industrial Project Delays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$10,111,927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$10,111,927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$10,111,927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$10,111,927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57908"/>
                  </a:ext>
                </a:extLst>
              </a:tr>
              <a:tr h="504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Lost Firm Expansion/Relocation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$554,785,332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$1,664,355,997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$554,785,332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$1,664,355,997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97400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Costs of Point Source Reduction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$862,273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$15,282,646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$1,293,409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$22,923,969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93328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$565,945,755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$1,690,216,126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$566,376,968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$1,697,857,641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8915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30E0597-C372-42A0-A5A1-E4C880B814B6}"/>
              </a:ext>
            </a:extLst>
          </p:cNvPr>
          <p:cNvSpPr/>
          <p:nvPr/>
        </p:nvSpPr>
        <p:spPr>
          <a:xfrm>
            <a:off x="373014" y="3514267"/>
            <a:ext cx="11491608" cy="4085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0051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5" y="114458"/>
            <a:ext cx="11491607" cy="1325563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Losses from Firm Expansion/Relocation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1AEA9B-5333-47F5-86A1-5935A3961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48221"/>
              </p:ext>
            </p:extLst>
          </p:nvPr>
        </p:nvGraphicFramePr>
        <p:xfrm>
          <a:off x="538668" y="1685365"/>
          <a:ext cx="11017792" cy="3431384"/>
        </p:xfrm>
        <a:graphic>
          <a:graphicData uri="http://schemas.openxmlformats.org/drawingml/2006/table">
            <a:tbl>
              <a:tblPr/>
              <a:tblGrid>
                <a:gridCol w="4140226">
                  <a:extLst>
                    <a:ext uri="{9D8B030D-6E8A-4147-A177-3AD203B41FA5}">
                      <a16:colId xmlns:a16="http://schemas.microsoft.com/office/drawing/2014/main" val="11902837"/>
                    </a:ext>
                  </a:extLst>
                </a:gridCol>
                <a:gridCol w="3258876">
                  <a:extLst>
                    <a:ext uri="{9D8B030D-6E8A-4147-A177-3AD203B41FA5}">
                      <a16:colId xmlns:a16="http://schemas.microsoft.com/office/drawing/2014/main" val="3380132967"/>
                    </a:ext>
                  </a:extLst>
                </a:gridCol>
                <a:gridCol w="3618690">
                  <a:extLst>
                    <a:ext uri="{9D8B030D-6E8A-4147-A177-3AD203B41FA5}">
                      <a16:colId xmlns:a16="http://schemas.microsoft.com/office/drawing/2014/main" val="3894029915"/>
                    </a:ext>
                  </a:extLst>
                </a:gridCol>
              </a:tblGrid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30290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Oil and Gas Extraction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$11,838,517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$35,515,551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259477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Petrochemical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$541,959,833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$1,625,879,500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14316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- Petroleum Refining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$322,734,410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$968,203,231.71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83901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- Chemical Manufacturing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$142,928,872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$428,786,616.41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622517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- Plastics Manufacturing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$76,296,551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$228,889,652.89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230314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Steel &amp; Pipe Manufacturing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$986,982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$2,960,946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884127"/>
                  </a:ext>
                </a:extLst>
              </a:tr>
              <a:tr h="42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$554,785,332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$1,664,355,997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34410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8E02B6-75AC-4EC9-B450-A386C0E1B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68" y="5320702"/>
            <a:ext cx="10136222" cy="86081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estimates are based on losing a 1/3 capacity expansion of an average-size firm.</a:t>
            </a:r>
          </a:p>
          <a:p>
            <a:pPr>
              <a:spcBef>
                <a:spcPts val="600"/>
              </a:spcBef>
            </a:pP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estimates are based on losing one average-size firm’s relocation to the area.</a:t>
            </a: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0602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92435-4D41-4BFD-9679-CD84BC3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14458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Comparison of Projected Costs &amp; Time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EE71-59DB-421D-9C72-B85489CD9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44414"/>
              </p:ext>
            </p:extLst>
          </p:nvPr>
        </p:nvGraphicFramePr>
        <p:xfrm>
          <a:off x="350196" y="1309511"/>
          <a:ext cx="11537004" cy="2302743"/>
        </p:xfrm>
        <a:graphic>
          <a:graphicData uri="http://schemas.openxmlformats.org/drawingml/2006/table">
            <a:tbl>
              <a:tblPr firstRow="1" firstCol="1" bandRow="1"/>
              <a:tblGrid>
                <a:gridCol w="4141488">
                  <a:extLst>
                    <a:ext uri="{9D8B030D-6E8A-4147-A177-3AD203B41FA5}">
                      <a16:colId xmlns:a16="http://schemas.microsoft.com/office/drawing/2014/main" val="120059148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488652434"/>
                    </a:ext>
                  </a:extLst>
                </a:gridCol>
                <a:gridCol w="1972138">
                  <a:extLst>
                    <a:ext uri="{9D8B030D-6E8A-4147-A177-3AD203B41FA5}">
                      <a16:colId xmlns:a16="http://schemas.microsoft.com/office/drawing/2014/main" val="2899584597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2768236834"/>
                    </a:ext>
                  </a:extLst>
                </a:gridCol>
                <a:gridCol w="2070744">
                  <a:extLst>
                    <a:ext uri="{9D8B030D-6E8A-4147-A177-3AD203B41FA5}">
                      <a16:colId xmlns:a16="http://schemas.microsoft.com/office/drawing/2014/main" val="1029852461"/>
                    </a:ext>
                  </a:extLst>
                </a:gridCol>
              </a:tblGrid>
              <a:tr h="582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Marginal Nonattainment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(&gt;70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 Nonattainment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(&gt;80 ppb)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21197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Estimate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14476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Corpus Christi MSA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$586,362,847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$1,710,660,996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$599,785,472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$1,734,803,126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95666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Antonio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$117,299,799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$1,019,057,416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$237,585,294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$1,207,752,419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547589"/>
                  </a:ext>
                </a:extLst>
              </a:tr>
              <a:tr h="430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Austin</a:t>
                      </a: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$809,984,168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$1,384,904,884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8915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66AB6-F038-4A9A-97DF-5C476ABD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5" y="3970514"/>
            <a:ext cx="11537003" cy="116593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Affected Period: 23+ years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years for attainment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10-year maintenance periods</a:t>
            </a:r>
          </a:p>
        </p:txBody>
      </p:sp>
    </p:spTree>
    <p:extLst>
      <p:ext uri="{BB962C8B-B14F-4D97-AF65-F5344CB8AC3E}">
        <p14:creationId xmlns:p14="http://schemas.microsoft.com/office/powerpoint/2010/main" val="410967572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5495C928-A3E9-4D5F-AC71-5CE8B60C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-1" y="-133350"/>
            <a:ext cx="12429067" cy="6991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1BCAC-01BF-485B-8591-5F22B128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1202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25% reduction in vehicle travel in Corpus Christi resulted in a 12.5% reduction in the </a:t>
            </a: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 concentration.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cost is obvious!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240F1-E885-4CF4-B99B-9E65147B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175131"/>
            <a:ext cx="10096500" cy="4957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C4DB1-21DD-4721-ABB1-18DA89B28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3624"/>
            <a:ext cx="2260317" cy="5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1050</Words>
  <Application>Microsoft Office PowerPoint</Application>
  <PresentationFormat>Widescreen</PresentationFormat>
  <Paragraphs>171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Courier New</vt:lpstr>
      <vt:lpstr>Office Theme</vt:lpstr>
      <vt:lpstr>Potential Costs of Ozone Nonattainment in the Corpus Christi Metropolitan Area</vt:lpstr>
      <vt:lpstr>Corpus Christi Area Ozone Concentration, ppb.</vt:lpstr>
      <vt:lpstr>Potential Cost Types</vt:lpstr>
      <vt:lpstr>Overview of Clean Air Act Ozone Planning and Control Requirements by Classification</vt:lpstr>
      <vt:lpstr>Total Annual Projected Potential Costs</vt:lpstr>
      <vt:lpstr>Annual Projected Costs on Industry</vt:lpstr>
      <vt:lpstr>Losses from Firm Expansion/Relocation</vt:lpstr>
      <vt:lpstr>Comparison of Projected Costs &amp; Time</vt:lpstr>
      <vt:lpstr>A 25% reduction in vehicle travel in Corpus Christi resulted in a 12.5% reduction in the ozone concentration.  The economic cost is obvious!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Economic and Workforce Trends</dc:title>
  <dc:creator>Lee, Jim</dc:creator>
  <cp:lastModifiedBy>Lee, Jim</cp:lastModifiedBy>
  <cp:revision>46</cp:revision>
  <cp:lastPrinted>2020-08-14T16:41:38Z</cp:lastPrinted>
  <dcterms:created xsi:type="dcterms:W3CDTF">2020-02-20T21:45:15Z</dcterms:created>
  <dcterms:modified xsi:type="dcterms:W3CDTF">2020-08-19T13:54:31Z</dcterms:modified>
</cp:coreProperties>
</file>